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charts/chart1.xml" ContentType="application/vnd.openxmlformats-officedocument.drawingml.chart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slideMasters/slideMaster72.xml" ContentType="application/vnd.openxmlformats-officedocument.presentationml.slideMaster+xml"/>
  <Override PartName="/ppt/slides/slide72.xml" ContentType="application/vnd.openxmlformats-officedocument.presentationml.slide+xml"/>
  <Override PartName="/ppt/slideMasters/slideMaster73.xml" ContentType="application/vnd.openxmlformats-officedocument.presentationml.slideMaster+xml"/>
  <Override PartName="/ppt/slides/slide73.xml" ContentType="application/vnd.openxmlformats-officedocument.presentationml.slide+xml"/>
  <Override PartName="/ppt/slideMasters/slideMaster74.xml" ContentType="application/vnd.openxmlformats-officedocument.presentationml.slideMaster+xml"/>
  <Override PartName="/ppt/slides/slide74.xml" ContentType="application/vnd.openxmlformats-officedocument.presentationml.slide+xml"/>
  <Override PartName="/ppt/slideMasters/slideMaster75.xml" ContentType="application/vnd.openxmlformats-officedocument.presentationml.slideMaster+xml"/>
  <Override PartName="/ppt/slides/slide75.xml" ContentType="application/vnd.openxmlformats-officedocument.presentationml.slide+xml"/>
  <Override PartName="/ppt/slideMasters/slideMaster76.xml" ContentType="application/vnd.openxmlformats-officedocument.presentationml.slideMaster+xml"/>
  <Override PartName="/ppt/slides/slide76.xml" ContentType="application/vnd.openxmlformats-officedocument.presentationml.slide+xml"/>
  <Override PartName="/ppt/slideMasters/slideMaster77.xml" ContentType="application/vnd.openxmlformats-officedocument.presentationml.slideMaster+xml"/>
  <Override PartName="/ppt/slides/slide77.xml" ContentType="application/vnd.openxmlformats-officedocument.presentationml.slide+xml"/>
  <Override PartName="/ppt/slideMasters/slideMaster78.xml" ContentType="application/vnd.openxmlformats-officedocument.presentationml.slideMaster+xml"/>
  <Override PartName="/ppt/slides/slide78.xml" ContentType="application/vnd.openxmlformats-officedocument.presentationml.slide+xml"/>
  <Override PartName="/ppt/slideMasters/slideMaster79.xml" ContentType="application/vnd.openxmlformats-officedocument.presentationml.slideMaster+xml"/>
  <Override PartName="/ppt/slides/slide79.xml" ContentType="application/vnd.openxmlformats-officedocument.presentationml.slide+xml"/>
  <Override PartName="/ppt/slideMasters/slideMaster80.xml" ContentType="application/vnd.openxmlformats-officedocument.presentationml.slideMaster+xml"/>
  <Override PartName="/ppt/slides/slide80.xml" ContentType="application/vnd.openxmlformats-officedocument.presentationml.slide+xml"/>
  <Override PartName="/ppt/slideMasters/slideMaster81.xml" ContentType="application/vnd.openxmlformats-officedocument.presentationml.slideMaster+xml"/>
  <Override PartName="/ppt/slides/slide81.xml" ContentType="application/vnd.openxmlformats-officedocument.presentationml.slide+xml"/>
  <Override PartName="/ppt/slideMasters/slideMaster82.xml" ContentType="application/vnd.openxmlformats-officedocument.presentationml.slideMaster+xml"/>
  <Override PartName="/ppt/slides/slide82.xml" ContentType="application/vnd.openxmlformats-officedocument.presentationml.slide+xml"/>
  <Override PartName="/ppt/slideMasters/slideMaster83.xml" ContentType="application/vnd.openxmlformats-officedocument.presentationml.slideMaster+xml"/>
  <Override PartName="/ppt/slides/slide83.xml" ContentType="application/vnd.openxmlformats-officedocument.presentationml.slide+xml"/>
  <Override PartName="/ppt/slideMasters/slideMaster84.xml" ContentType="application/vnd.openxmlformats-officedocument.presentationml.slideMaster+xml"/>
  <Override PartName="/ppt/slides/slide84.xml" ContentType="application/vnd.openxmlformats-officedocument.presentationml.slide+xml"/>
  <Override PartName="/ppt/slideMasters/slideMaster85.xml" ContentType="application/vnd.openxmlformats-officedocument.presentationml.slideMaster+xml"/>
  <Override PartName="/ppt/slides/slide85.xml" ContentType="application/vnd.openxmlformats-officedocument.presentationml.slide+xml"/>
  <Override PartName="/ppt/slideMasters/slideMaster86.xml" ContentType="application/vnd.openxmlformats-officedocument.presentationml.slideMaster+xml"/>
  <Override PartName="/ppt/slides/slide86.xml" ContentType="application/vnd.openxmlformats-officedocument.presentationml.slide+xml"/>
  <Override PartName="/ppt/slideMasters/slideMaster87.xml" ContentType="application/vnd.openxmlformats-officedocument.presentationml.slideMaster+xml"/>
  <Override PartName="/ppt/slides/slide87.xml" ContentType="application/vnd.openxmlformats-officedocument.presentationml.slide+xml"/>
  <Override PartName="/ppt/slideMasters/slideMaster88.xml" ContentType="application/vnd.openxmlformats-officedocument.presentationml.slideMaster+xml"/>
  <Override PartName="/ppt/slides/slide88.xml" ContentType="application/vnd.openxmlformats-officedocument.presentationml.slide+xml"/>
  <Override PartName="/ppt/slideMasters/slideMaster89.xml" ContentType="application/vnd.openxmlformats-officedocument.presentationml.slideMaster+xml"/>
  <Override PartName="/ppt/slides/slide89.xml" ContentType="application/vnd.openxmlformats-officedocument.presentationml.slide+xml"/>
  <Override PartName="/ppt/slideMasters/slideMaster90.xml" ContentType="application/vnd.openxmlformats-officedocument.presentationml.slideMaster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notesMasterIdLst>
    <p:notesMasterId r:id="rId9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Variation N (%)</c:v>
                </c:pt>
              </c:strCache>
            </c:strRef>
          </c:tx>
          <c:spPr>
            <a:solidFill>
              <a:srgbClr val="0E2A47">
                <a:alpha val="100000"/>
              </a:srgbClr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1B2A3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CA</c:v>
                  </c:pt>
                  <c:pt idx="1">
                    <c:v>Marge brute</c:v>
                  </c:pt>
                  <c:pt idx="2">
                    <c:v>Créances clients</c:v>
                  </c:pt>
                  <c:pt idx="3">
                    <c:v>CAF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-5</c:v>
                </c:pt>
                <c:pt idx="2">
                  <c:v>60</c:v>
                </c:pt>
                <c:pt idx="3">
                  <c:v>-8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1" i="0" strike="noStrike" sz="1000" u="none">
                  <a:solidFill>
                    <a:srgbClr val="1B2A3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5B6B7B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70"/>
          <c:min val="-20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5B6B7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6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6.xml"/>
		</Relationships>
</file>

<file path=ppt/notesSlides/_rels/notesSlide6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7.xml"/>
		</Relationships>
</file>

<file path=ppt/notesSlides/_rels/notesSlide6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8.xml"/>
		</Relationships>
</file>

<file path=ppt/notesSlides/_rels/notesSlide6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9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7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0.xml"/>
		</Relationships>
</file>

<file path=ppt/notesSlides/_rels/notesSlide7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1.xml"/>
		</Relationships>
</file>

<file path=ppt/notesSlides/_rels/notesSlide7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2.xml"/>
		</Relationships>
</file>

<file path=ppt/notesSlides/_rels/notesSlide7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3.xml"/>
		</Relationships>
</file>

<file path=ppt/notesSlides/_rels/notesSlide7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4.xml"/>
		</Relationships>
</file>

<file path=ppt/notesSlides/_rels/notesSlide7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5.xml"/>
		</Relationships>
</file>

<file path=ppt/notesSlides/_rels/notesSlide7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6.xml"/>
		</Relationships>
</file>

<file path=ppt/notesSlides/_rels/notesSlide7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7.xml"/>
		</Relationships>
</file>

<file path=ppt/notesSlides/_rels/notesSlide7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8.xml"/>
		</Relationships>
</file>

<file path=ppt/notesSlides/_rels/notesSlide7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9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8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0.xml"/>
		</Relationships>
</file>

<file path=ppt/notesSlides/_rels/notesSlide8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1.xml"/>
		</Relationships>
</file>

<file path=ppt/notesSlides/_rels/notesSlide8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2.xml"/>
		</Relationships>
</file>

<file path=ppt/notesSlides/_rels/notesSlide8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3.xml"/>
		</Relationships>
</file>

<file path=ppt/notesSlides/_rels/notesSlide8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4.xml"/>
		</Relationships>
</file>

<file path=ppt/notesSlides/_rels/notesSlide8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5.xml"/>
		</Relationships>
</file>

<file path=ppt/notesSlides/_rels/notesSlide8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6.xml"/>
		</Relationships>
</file>

<file path=ppt/notesSlides/_rels/notesSlide8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7.xml"/>
		</Relationships>
</file>

<file path=ppt/notesSlides/_rels/notesSlide8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8.xml"/>
		</Relationships>
</file>

<file path=ppt/notesSlides/_rels/notesSlide8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9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_rels/notesSlide9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0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1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image" Target="../media/image-2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png"/><Relationship Id="rId3" Type="http://schemas.openxmlformats.org/officeDocument/2006/relationships/image" Target="../media/image-27-3.png"/><Relationship Id="rId4" Type="http://schemas.openxmlformats.org/officeDocument/2006/relationships/image" Target="../media/image-2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image" Target="../media/image-32-2.png"/><Relationship Id="rId3" Type="http://schemas.openxmlformats.org/officeDocument/2006/relationships/image" Target="../media/image-32-3.png"/><Relationship Id="rId4" Type="http://schemas.openxmlformats.org/officeDocument/2006/relationships/image" Target="../media/image-32-4.png"/><Relationship Id="rId5" Type="http://schemas.openxmlformats.org/officeDocument/2006/relationships/image" Target="../media/image-32-5.png"/><Relationship Id="rId6" Type="http://schemas.openxmlformats.org/officeDocument/2006/relationships/image" Target="../media/image-3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image" Target="../media/image-38-2.png"/><Relationship Id="rId3" Type="http://schemas.openxmlformats.org/officeDocument/2006/relationships/image" Target="../media/image-3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image" Target="../media/image-39-2.png"/><Relationship Id="rId3" Type="http://schemas.openxmlformats.org/officeDocument/2006/relationships/image" Target="../media/image-3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image" Target="../media/image-45-2.png"/><Relationship Id="rId3" Type="http://schemas.openxmlformats.org/officeDocument/2006/relationships/image" Target="../media/image-4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image" Target="../media/image-46-1.png"/><Relationship Id="rId3" Type="http://schemas.openxmlformats.org/officeDocument/2006/relationships/image" Target="../media/image-4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image" Target="../media/image-47-2.png"/><Relationship Id="rId3" Type="http://schemas.openxmlformats.org/officeDocument/2006/relationships/image" Target="../media/image-4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image" Target="../media/image-48-1.png"/><Relationship Id="rId3" Type="http://schemas.openxmlformats.org/officeDocument/2006/relationships/image" Target="../media/image-48-2.png"/><Relationship Id="rId4" Type="http://schemas.openxmlformats.org/officeDocument/2006/relationships/image" Target="../media/image-4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image" Target="../media/image-4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image" Target="../media/image-51-2.png"/><Relationship Id="rId3" Type="http://schemas.openxmlformats.org/officeDocument/2006/relationships/image" Target="../media/image-5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image" Target="../media/image-52-2.png"/><Relationship Id="rId3" Type="http://schemas.openxmlformats.org/officeDocument/2006/relationships/image" Target="../media/image-5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image" Target="../media/image-53-1.png"/><Relationship Id="rId3" Type="http://schemas.openxmlformats.org/officeDocument/2006/relationships/image" Target="../media/image-53-1.png"/><Relationship Id="rId4" Type="http://schemas.openxmlformats.org/officeDocument/2006/relationships/image" Target="../media/image-53-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6-1.png"/><Relationship Id="rId2" Type="http://schemas.openxmlformats.org/officeDocument/2006/relationships/image" Target="../media/image-56-1.png"/><Relationship Id="rId3" Type="http://schemas.openxmlformats.org/officeDocument/2006/relationships/image" Target="../media/image-5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7-1.png"/><Relationship Id="rId2" Type="http://schemas.openxmlformats.org/officeDocument/2006/relationships/image" Target="../media/image-57-2.png"/><Relationship Id="rId3" Type="http://schemas.openxmlformats.org/officeDocument/2006/relationships/image" Target="../media/image-5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8-1.png"/><Relationship Id="rId2" Type="http://schemas.openxmlformats.org/officeDocument/2006/relationships/image" Target="../media/image-5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1-1.png"/><Relationship Id="rId2" Type="http://schemas.openxmlformats.org/officeDocument/2006/relationships/image" Target="../media/image-61-2.png"/><Relationship Id="rId3" Type="http://schemas.openxmlformats.org/officeDocument/2006/relationships/image" Target="../media/image-6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5-1.png"/><Relationship Id="rId2" Type="http://schemas.openxmlformats.org/officeDocument/2006/relationships/image" Target="../media/image-65-2.png"/><Relationship Id="rId3" Type="http://schemas.openxmlformats.org/officeDocument/2006/relationships/image" Target="../media/image-6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7-1.png"/><Relationship Id="rId2" Type="http://schemas.openxmlformats.org/officeDocument/2006/relationships/image" Target="../media/image-6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8-1.png"/><Relationship Id="rId2" Type="http://schemas.openxmlformats.org/officeDocument/2006/relationships/image" Target="../media/image-68-1.png"/><Relationship Id="rId3" Type="http://schemas.openxmlformats.org/officeDocument/2006/relationships/image" Target="../media/image-68-1.png"/><Relationship Id="rId4" Type="http://schemas.openxmlformats.org/officeDocument/2006/relationships/image" Target="../media/image-68-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0-1.png"/><Relationship Id="rId2" Type="http://schemas.openxmlformats.org/officeDocument/2006/relationships/image" Target="../media/image-70-2.png"/><Relationship Id="rId3" Type="http://schemas.openxmlformats.org/officeDocument/2006/relationships/image" Target="../media/image-70-3.png"/><Relationship Id="rId4" Type="http://schemas.openxmlformats.org/officeDocument/2006/relationships/image" Target="../media/image-7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1-1.png"/><Relationship Id="rId2" Type="http://schemas.openxmlformats.org/officeDocument/2006/relationships/image" Target="../media/image-71-2.png"/><Relationship Id="rId3" Type="http://schemas.openxmlformats.org/officeDocument/2006/relationships/image" Target="../media/image-7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2-1.png"/><Relationship Id="rId2" Type="http://schemas.openxmlformats.org/officeDocument/2006/relationships/image" Target="../media/image-7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3-1.png"/><Relationship Id="rId2" Type="http://schemas.openxmlformats.org/officeDocument/2006/relationships/image" Target="../media/image-73-2.png"/><Relationship Id="rId3" Type="http://schemas.openxmlformats.org/officeDocument/2006/relationships/image" Target="../media/image-7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4-1.png"/><Relationship Id="rId2" Type="http://schemas.openxmlformats.org/officeDocument/2006/relationships/image" Target="../media/image-7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6-1.png"/><Relationship Id="rId2" Type="http://schemas.openxmlformats.org/officeDocument/2006/relationships/image" Target="../media/image-76-2.png"/><Relationship Id="rId3" Type="http://schemas.openxmlformats.org/officeDocument/2006/relationships/image" Target="../media/image-7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8-1.png"/><Relationship Id="rId2" Type="http://schemas.openxmlformats.org/officeDocument/2006/relationships/image" Target="../media/image-7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9-1.png"/><Relationship Id="rId2" Type="http://schemas.openxmlformats.org/officeDocument/2006/relationships/image" Target="../media/image-79-1.png"/><Relationship Id="rId3" Type="http://schemas.openxmlformats.org/officeDocument/2006/relationships/image" Target="../media/image-7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0-1.png"/><Relationship Id="rId2" Type="http://schemas.openxmlformats.org/officeDocument/2006/relationships/image" Target="../media/image-8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2-1.png"/><Relationship Id="rId2" Type="http://schemas.openxmlformats.org/officeDocument/2006/relationships/image" Target="../media/image-82-2.png"/><Relationship Id="rId3" Type="http://schemas.openxmlformats.org/officeDocument/2006/relationships/image" Target="../media/image-8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3-1.png"/><Relationship Id="rId2" Type="http://schemas.openxmlformats.org/officeDocument/2006/relationships/image" Target="../media/image-8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4-1.png"/><Relationship Id="rId2" Type="http://schemas.openxmlformats.org/officeDocument/2006/relationships/image" Target="../media/image-84-2.png"/><Relationship Id="rId3" Type="http://schemas.openxmlformats.org/officeDocument/2006/relationships/image" Target="../media/image-84-3.png"/><Relationship Id="rId4" Type="http://schemas.openxmlformats.org/officeDocument/2006/relationships/image" Target="../media/image-8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5-1.png"/><Relationship Id="rId2" Type="http://schemas.openxmlformats.org/officeDocument/2006/relationships/image" Target="../media/image-85-2.png"/><Relationship Id="rId3" Type="http://schemas.openxmlformats.org/officeDocument/2006/relationships/image" Target="../media/image-8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7-1.png"/><Relationship Id="rId2" Type="http://schemas.openxmlformats.org/officeDocument/2006/relationships/image" Target="../media/image-87-1.png"/><Relationship Id="rId3" Type="http://schemas.openxmlformats.org/officeDocument/2006/relationships/image" Target="../media/image-87-1.png"/><Relationship Id="rId4" Type="http://schemas.openxmlformats.org/officeDocument/2006/relationships/image" Target="../media/image-87-1.png"/><Relationship Id="rId5" Type="http://schemas.openxmlformats.org/officeDocument/2006/relationships/image" Target="../media/image-87-1.png"/><Relationship Id="rId6" Type="http://schemas.openxmlformats.org/officeDocument/2006/relationships/image" Target="../media/image-87-1.png"/><Relationship Id="rId7" Type="http://schemas.openxmlformats.org/officeDocument/2006/relationships/image" Target="../media/image-87-1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8-1.png"/><Relationship Id="rId2" Type="http://schemas.openxmlformats.org/officeDocument/2006/relationships/image" Target="../media/image-88-2.png"/><Relationship Id="rId3" Type="http://schemas.openxmlformats.org/officeDocument/2006/relationships/image" Target="../media/image-8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033772"/>
            <a:ext cx="9144000" cy="10972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Shape 2"/>
          <p:cNvSpPr/>
          <p:nvPr/>
        </p:nvSpPr>
        <p:spPr>
          <a:xfrm>
            <a:off x="640080" y="475488"/>
            <a:ext cx="233172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8100000">
              <a:srgbClr val="1B2A3A">
                <a:alpha val="30000"/>
              </a:srgbClr>
            </a:outerShdw>
          </a:effectLst>
        </p:spPr>
      </p:sp>
      <p:pic>
        <p:nvPicPr>
          <p:cNvPr id="5" name="Image 0" descr="assets/logo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" y="600839"/>
            <a:ext cx="2011680" cy="116661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58368" y="2176272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50" b="1" spc="12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COMMISSAIRES AUX COMPTES · ALGERIE · 42 H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40080" y="2468880"/>
            <a:ext cx="78638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400" kern="0" dirty="0">
                <a:solidFill>
                  <a:srgbClr val="9FB4C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JOUR 6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21792" y="2779776"/>
            <a:ext cx="8229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 des comptes de passif,</a:t>
            </a:r>
            <a:endParaRPr lang="en-US" sz="3000" dirty="0"/>
          </a:p>
          <a:p>
            <a:pPr algn="l" indent="0" marL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procédures analytiques et continuité</a:t>
            </a:r>
            <a:endParaRPr lang="en-US" sz="3000" dirty="0"/>
          </a:p>
        </p:txBody>
      </p:sp>
      <p:sp>
        <p:nvSpPr>
          <p:cNvPr id="9" name="Shape 6"/>
          <p:cNvSpPr/>
          <p:nvPr/>
        </p:nvSpPr>
        <p:spPr>
          <a:xfrm>
            <a:off x="658368" y="4133088"/>
            <a:ext cx="457200" cy="36576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0" name="Text 7"/>
          <p:cNvSpPr/>
          <p:nvPr/>
        </p:nvSpPr>
        <p:spPr>
          <a:xfrm>
            <a:off x="640080" y="4224528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Du bilan au compte de résultat : prendre de la hauteur pour conclure »   —   NAA 520 · NAA 570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640080" y="4590288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50" dirty="0">
                <a:solidFill>
                  <a:srgbClr val="7C93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de projection — version formateur · 6 heures effectives (08h30 – 16h30)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 · ASSERTIONS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risque n'est pas la valorisation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3840480" cy="3200400"/>
          </a:xfrm>
          <a:prstGeom prst="roundRect">
            <a:avLst>
              <a:gd name="adj" fmla="val 2000"/>
            </a:avLst>
          </a:prstGeom>
          <a:solidFill>
            <a:srgbClr val="F7E9E9"/>
          </a:solidFill>
          <a:ln w="9525">
            <a:solidFill>
              <a:srgbClr val="E8C9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54480"/>
            <a:ext cx="585216" cy="585216"/>
          </a:xfrm>
          <a:prstGeom prst="ellipse">
            <a:avLst/>
          </a:prstGeom>
          <a:solidFill>
            <a:srgbClr val="B3282D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ban_r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12" y="1700784"/>
            <a:ext cx="292608" cy="29260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63040" y="1572768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qui n'est PAS le risque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77240" y="2286000"/>
            <a:ext cx="3291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valorisation : les montants decoulent d'actes juridiques</a:t>
            </a:r>
            <a:endParaRPr lang="en-US" sz="12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 d'estimation comptable a contester ici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777240" y="393192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risque se deplace vers la conformité.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4617720" y="1298448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4864608" y="1554480"/>
            <a:ext cx="585216" cy="58521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7" name="Image 1" descr="assets/gavel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912" y="1700784"/>
            <a:ext cx="292608" cy="292608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5577840" y="1572768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assertions cles</a:t>
            </a:r>
            <a:endParaRPr lang="en-US" sz="1350" dirty="0"/>
          </a:p>
        </p:txBody>
      </p:sp>
      <p:sp>
        <p:nvSpPr>
          <p:cNvPr id="19" name="Text 15"/>
          <p:cNvSpPr/>
          <p:nvPr/>
        </p:nvSpPr>
        <p:spPr>
          <a:xfrm>
            <a:off x="4892040" y="224028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REALITE : operations fondees sur des actes valides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EXHAUSTIVITÉ : toutes les operations sur capital sont enregistrees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: annexe &amp; TVCP conformes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Conformité aux statuts, decisions d'assemblée et Code de commerce.</a:t>
            </a:r>
            <a:endParaRPr lang="en-US" sz="1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 · DÉMARCHE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Six diligences sur le compte 10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67512" y="1508760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itemap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28" y="1636776"/>
            <a:ext cx="256032" cy="25603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71016" y="1472184"/>
            <a:ext cx="17190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Rapprocher le TVCP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85800" y="2057400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avec PV d'AGO/AGE, statuts a jour et registre du commerce (CNRC)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282696" y="1325880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447288" y="1508760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coins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04" y="1636776"/>
            <a:ext cx="256032" cy="256032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050792" y="1472184"/>
            <a:ext cx="17190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Affectation du résultat N-1</a:t>
            </a:r>
            <a:endParaRPr lang="en-US" sz="1150" dirty="0"/>
          </a:p>
        </p:txBody>
      </p:sp>
      <p:sp>
        <p:nvSpPr>
          <p:cNvPr id="18" name="Text 14"/>
          <p:cNvSpPr/>
          <p:nvPr/>
        </p:nvSpPr>
        <p:spPr>
          <a:xfrm>
            <a:off x="3465576" y="2057400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 legale, réserves statutaires, dividendes, report a nouveau</a:t>
            </a:r>
            <a:endParaRPr lang="en-US" sz="950" dirty="0"/>
          </a:p>
        </p:txBody>
      </p:sp>
      <p:sp>
        <p:nvSpPr>
          <p:cNvPr id="19" name="Shape 15"/>
          <p:cNvSpPr/>
          <p:nvPr/>
        </p:nvSpPr>
        <p:spPr>
          <a:xfrm>
            <a:off x="6062472" y="1325880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227064" y="1508760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exchange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1636776"/>
            <a:ext cx="256032" cy="25603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830568" y="1472184"/>
            <a:ext cx="17190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Operations sur capital</a:t>
            </a:r>
            <a:endParaRPr lang="en-US" sz="1150" dirty="0"/>
          </a:p>
        </p:txBody>
      </p:sp>
      <p:sp>
        <p:nvSpPr>
          <p:cNvPr id="23" name="Text 18"/>
          <p:cNvSpPr/>
          <p:nvPr/>
        </p:nvSpPr>
        <p:spPr>
          <a:xfrm>
            <a:off x="6245352" y="2057400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augmentation, réduction : liberation, formalites, depot légal CNRC</a:t>
            </a:r>
            <a:endParaRPr lang="en-US" sz="950" dirty="0"/>
          </a:p>
        </p:txBody>
      </p:sp>
      <p:sp>
        <p:nvSpPr>
          <p:cNvPr id="24" name="Shape 19"/>
          <p:cNvSpPr/>
          <p:nvPr/>
        </p:nvSpPr>
        <p:spPr>
          <a:xfrm>
            <a:off x="502920" y="2862072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667512" y="3044952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3" descr="assets/chartline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8" y="3172968"/>
            <a:ext cx="256032" cy="25603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271016" y="3008376"/>
            <a:ext cx="17190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Ecart de réévaluation</a:t>
            </a:r>
            <a:endParaRPr lang="en-US" sz="1150" dirty="0"/>
          </a:p>
        </p:txBody>
      </p:sp>
      <p:sp>
        <p:nvSpPr>
          <p:cNvPr id="28" name="Text 22"/>
          <p:cNvSpPr/>
          <p:nvPr/>
        </p:nvSpPr>
        <p:spPr>
          <a:xfrm>
            <a:off x="685800" y="3593592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art. 37 loi 07-11 : base, traitement et incidence fiscale</a:t>
            </a:r>
            <a:endParaRPr lang="en-US" sz="950" dirty="0"/>
          </a:p>
        </p:txBody>
      </p:sp>
      <p:sp>
        <p:nvSpPr>
          <p:cNvPr id="29" name="Shape 23"/>
          <p:cNvSpPr/>
          <p:nvPr/>
        </p:nvSpPr>
        <p:spPr>
          <a:xfrm>
            <a:off x="3282696" y="2862072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3447288" y="3044952"/>
            <a:ext cx="512064" cy="512064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1" name="Image 4" descr="assets/warn_gol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304" y="3172968"/>
            <a:ext cx="256032" cy="256032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050792" y="3008376"/>
            <a:ext cx="17190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Art. 715 bis 20</a:t>
            </a:r>
            <a:endParaRPr lang="en-US" sz="1150" dirty="0"/>
          </a:p>
        </p:txBody>
      </p:sp>
      <p:sp>
        <p:nvSpPr>
          <p:cNvPr id="33" name="Text 26"/>
          <p:cNvSpPr/>
          <p:nvPr/>
        </p:nvSpPr>
        <p:spPr>
          <a:xfrm>
            <a:off x="3465576" y="3593592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 &lt; quart du capital social (cf. séquence continuité)</a:t>
            </a:r>
            <a:endParaRPr lang="en-US" sz="950" dirty="0"/>
          </a:p>
        </p:txBody>
      </p:sp>
      <p:sp>
        <p:nvSpPr>
          <p:cNvPr id="34" name="Shape 27"/>
          <p:cNvSpPr/>
          <p:nvPr/>
        </p:nvSpPr>
        <p:spPr>
          <a:xfrm>
            <a:off x="6062472" y="2862072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5" name="Shape 28"/>
          <p:cNvSpPr/>
          <p:nvPr/>
        </p:nvSpPr>
        <p:spPr>
          <a:xfrm>
            <a:off x="6227064" y="3044952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6" name="Image 5" descr="assets/clipcheck_navy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080" y="3172968"/>
            <a:ext cx="256032" cy="256032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6830568" y="3008376"/>
            <a:ext cx="17190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Conclure la feuille</a:t>
            </a:r>
            <a:endParaRPr lang="en-US" sz="1150" dirty="0"/>
          </a:p>
        </p:txBody>
      </p:sp>
      <p:sp>
        <p:nvSpPr>
          <p:cNvPr id="38" name="Text 30"/>
          <p:cNvSpPr/>
          <p:nvPr/>
        </p:nvSpPr>
        <p:spPr>
          <a:xfrm>
            <a:off x="6245352" y="3593592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tracer chaque contrôle et la conformité aux actes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MINI-ILLUSTRATION CHIFFRÉE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Dotation a la réserve legale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411480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731520" y="14813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DONNEES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31520" y="182880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social : 100 000 000 DA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 legale existante : 7 000 000 DA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Bénéfice net N : 12 000 000 DA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731520" y="3200400"/>
            <a:ext cx="3657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i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REGLE  —  5 % du bénéfice net, plafonnée a 10 % du capital social (Code de commerce).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846320" y="1298448"/>
            <a:ext cx="3794760" cy="841248"/>
          </a:xfrm>
          <a:prstGeom prst="roundRect">
            <a:avLst>
              <a:gd name="adj" fmla="val 7609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846320" y="1298448"/>
            <a:ext cx="64008" cy="84124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5" name="Text 13"/>
          <p:cNvSpPr/>
          <p:nvPr/>
        </p:nvSpPr>
        <p:spPr>
          <a:xfrm>
            <a:off x="5029200" y="137160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Dotation théorique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5029200" y="1682496"/>
            <a:ext cx="3520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5 % × 12 000 000   </a:t>
            </a:r>
            <a:pPr indent="0" marL="0">
              <a:buNone/>
            </a:pPr>
            <a:r>
              <a:rPr lang="en-US" sz="1150" b="1" dirty="0">
                <a:solidFill>
                  <a:srgbClr val="2C7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600 000 DA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846320" y="2249424"/>
            <a:ext cx="3794760" cy="841248"/>
          </a:xfrm>
          <a:prstGeom prst="roundRect">
            <a:avLst>
              <a:gd name="adj" fmla="val 7609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846320" y="2249424"/>
            <a:ext cx="64008" cy="84124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9" name="Text 17"/>
          <p:cNvSpPr/>
          <p:nvPr/>
        </p:nvSpPr>
        <p:spPr>
          <a:xfrm>
            <a:off x="5029200" y="2322576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Plafond légal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5029200" y="2633472"/>
            <a:ext cx="3520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10 % × 100 000 000   </a:t>
            </a:r>
            <a:pPr indent="0" marL="0">
              <a:buNone/>
            </a:pPr>
            <a:r>
              <a:rPr lang="en-US" sz="1150" b="1" dirty="0">
                <a:solidFill>
                  <a:srgbClr val="2C7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10 000 000 DA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846320" y="3200400"/>
            <a:ext cx="3794760" cy="841248"/>
          </a:xfrm>
          <a:prstGeom prst="roundRect">
            <a:avLst>
              <a:gd name="adj" fmla="val 7609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846320" y="3200400"/>
            <a:ext cx="64008" cy="84124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3" name="Text 21"/>
          <p:cNvSpPr/>
          <p:nvPr/>
        </p:nvSpPr>
        <p:spPr>
          <a:xfrm>
            <a:off x="5029200" y="3273552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Réserve apres dotation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5029200" y="3584448"/>
            <a:ext cx="3520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7 000 000 + 600 000   </a:t>
            </a:r>
            <a:pPr indent="0" marL="0">
              <a:buNone/>
            </a:pPr>
            <a:r>
              <a:rPr lang="en-US" sz="1150" b="1" dirty="0">
                <a:solidFill>
                  <a:srgbClr val="2C7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7 600 000 DA  &lt; plafond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846320" y="4169664"/>
            <a:ext cx="3794760" cy="603504"/>
          </a:xfrm>
          <a:prstGeom prst="roundRect">
            <a:avLst>
              <a:gd name="adj" fmla="val 10606"/>
            </a:avLst>
          </a:prstGeom>
          <a:solidFill>
            <a:srgbClr val="E7F1EA"/>
          </a:solidFill>
          <a:ln w="9525">
            <a:solidFill>
              <a:srgbClr val="BFE0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5029200" y="4169664"/>
            <a:ext cx="34747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2C7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Diligence : </a:t>
            </a:r>
            <a:pPr indent="0" marL="0"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la résolution d'AGO et l'ecriture 12 -&gt; 1061. Dotation de 600 000 DA obligatoire.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— affectation du résultat d'une SPA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3017520"/>
          </a:xfrm>
          <a:prstGeom prst="roundRect">
            <a:avLst>
              <a:gd name="adj" fmla="val 2121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822960" y="1783080"/>
            <a:ext cx="822960" cy="82296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clipcheck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1988820"/>
            <a:ext cx="411480" cy="4114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920240" y="169164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Consigne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920240" y="2194560"/>
            <a:ext cx="63093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partir d'un TVCP et des PV d'assemblée d'une SPA :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Controler l'affectation du résultat de l'exercice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la dotation a la réserve legale (5 % / plafond 10 %)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une distribution de dividendes NON conforme aux statuts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umbrella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09H30 · OUTIL 49 · 1H00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Provisions pour risques &amp; charges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 15 SCF — faut-il provisionner, et combien ?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PROVISIONS · COMPTABILISATION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trois critères cumulatifs (IAS 37)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1828800"/>
          </a:xfrm>
          <a:prstGeom prst="roundRect">
            <a:avLst>
              <a:gd name="adj" fmla="val 35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667512" y="148132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508760" y="1828800"/>
            <a:ext cx="603504" cy="603504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gavel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636" y="1979676"/>
            <a:ext cx="301752" cy="301752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40080" y="2487168"/>
            <a:ext cx="23408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Obligation actuelle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667512" y="278892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juridique OU implicite, resultant d'un evenement passe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282696" y="1371600"/>
            <a:ext cx="2615184" cy="1828800"/>
          </a:xfrm>
          <a:prstGeom prst="roundRect">
            <a:avLst>
              <a:gd name="adj" fmla="val 35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3447288" y="148132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4288536" y="1828800"/>
            <a:ext cx="603504" cy="603504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8" name="Image 1" descr="assets/water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12" y="1979676"/>
            <a:ext cx="301752" cy="301752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3419856" y="2487168"/>
            <a:ext cx="23408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Sortie probable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3447288" y="278892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ressources — plus probable qu'improbable</a:t>
            </a:r>
            <a:endParaRPr lang="en-US" sz="1000" dirty="0"/>
          </a:p>
        </p:txBody>
      </p:sp>
      <p:sp>
        <p:nvSpPr>
          <p:cNvPr id="21" name="Shape 17"/>
          <p:cNvSpPr/>
          <p:nvPr/>
        </p:nvSpPr>
        <p:spPr>
          <a:xfrm>
            <a:off x="6062472" y="1371600"/>
            <a:ext cx="2615184" cy="1828800"/>
          </a:xfrm>
          <a:prstGeom prst="roundRect">
            <a:avLst>
              <a:gd name="adj" fmla="val 35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6227064" y="148132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600" dirty="0"/>
          </a:p>
        </p:txBody>
      </p:sp>
      <p:sp>
        <p:nvSpPr>
          <p:cNvPr id="23" name="Shape 19"/>
          <p:cNvSpPr/>
          <p:nvPr/>
        </p:nvSpPr>
        <p:spPr>
          <a:xfrm>
            <a:off x="7068312" y="1828800"/>
            <a:ext cx="603504" cy="603504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4" name="Image 2" descr="assets/calc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88" y="1979676"/>
            <a:ext cx="301752" cy="301752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199632" y="2487168"/>
            <a:ext cx="23408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Estimation fiable</a:t>
            </a:r>
            <a:endParaRPr lang="en-US" sz="1300" dirty="0"/>
          </a:p>
        </p:txBody>
      </p:sp>
      <p:sp>
        <p:nvSpPr>
          <p:cNvPr id="26" name="Text 21"/>
          <p:cNvSpPr/>
          <p:nvPr/>
        </p:nvSpPr>
        <p:spPr>
          <a:xfrm>
            <a:off x="6227064" y="2788920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montant de l'obligation</a:t>
            </a:r>
            <a:endParaRPr lang="en-US" sz="1000" dirty="0"/>
          </a:p>
        </p:txBody>
      </p:sp>
      <p:sp>
        <p:nvSpPr>
          <p:cNvPr id="27" name="Shape 22"/>
          <p:cNvSpPr/>
          <p:nvPr/>
        </p:nvSpPr>
        <p:spPr>
          <a:xfrm>
            <a:off x="502920" y="3401568"/>
            <a:ext cx="8138160" cy="1143000"/>
          </a:xfrm>
          <a:prstGeom prst="roundRect">
            <a:avLst>
              <a:gd name="adj" fmla="val 56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8" name="Text 23"/>
          <p:cNvSpPr/>
          <p:nvPr/>
        </p:nvSpPr>
        <p:spPr>
          <a:xfrm>
            <a:off x="731520" y="3520440"/>
            <a:ext cx="7680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 une seule condition manque :</a:t>
            </a:r>
            <a:endParaRPr lang="en-US" sz="1250" dirty="0"/>
          </a:p>
        </p:txBody>
      </p:sp>
      <p:sp>
        <p:nvSpPr>
          <p:cNvPr id="29" name="Text 24"/>
          <p:cNvSpPr/>
          <p:nvPr/>
        </p:nvSpPr>
        <p:spPr>
          <a:xfrm>
            <a:off x="731520" y="3822192"/>
            <a:ext cx="7772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Sortie seulement POSSIBLE ou montant non fiable -&gt; passif éventuel (information en annexe, pas de comptabilisation)</a:t>
            </a:r>
            <a:endParaRPr lang="en-US" sz="105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pas confondre avec une dette (montant &amp; échéance certains) ni une charge a payer (cptes 408/428/448 : obligation certaine, montant incertain)</a:t>
            </a:r>
            <a:endParaRPr lang="en-US" sz="10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PROVISIONS · CARTOGRAPHIE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Categories usuelles &amp; comptes SCF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1207008"/>
          </a:xfrm>
          <a:prstGeom prst="roundRect">
            <a:avLst>
              <a:gd name="adj" fmla="val 5303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67512" y="1490472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gavel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956" y="1613916"/>
            <a:ext cx="246888" cy="24688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52728" y="1472184"/>
            <a:ext cx="174650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Litiges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685800" y="2002536"/>
            <a:ext cx="22494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commerciaux, fiscaux, sociaux, prud'homaux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282696" y="1325880"/>
            <a:ext cx="2615184" cy="1207008"/>
          </a:xfrm>
          <a:prstGeom prst="roundRect">
            <a:avLst>
              <a:gd name="adj" fmla="val 5303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447288" y="1490472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shield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32" y="1613916"/>
            <a:ext cx="246888" cy="246888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032504" y="1472184"/>
            <a:ext cx="174650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Garanties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3465576" y="2002536"/>
            <a:ext cx="22494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données aux clients sur les produits vendus</a:t>
            </a:r>
            <a:endParaRPr lang="en-US" sz="950" dirty="0"/>
          </a:p>
        </p:txBody>
      </p:sp>
      <p:sp>
        <p:nvSpPr>
          <p:cNvPr id="19" name="Shape 15"/>
          <p:cNvSpPr/>
          <p:nvPr/>
        </p:nvSpPr>
        <p:spPr>
          <a:xfrm>
            <a:off x="6062472" y="1325880"/>
            <a:ext cx="2615184" cy="1207008"/>
          </a:xfrm>
          <a:prstGeom prst="roundRect">
            <a:avLst>
              <a:gd name="adj" fmla="val 5303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227064" y="1490472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sitemap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508" y="1613916"/>
            <a:ext cx="246888" cy="246888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812280" y="1472184"/>
            <a:ext cx="174650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Restructurations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6245352" y="2002536"/>
            <a:ext cx="22494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détaillé et annonce</a:t>
            </a:r>
            <a:endParaRPr lang="en-US" sz="950" dirty="0"/>
          </a:p>
        </p:txBody>
      </p:sp>
      <p:sp>
        <p:nvSpPr>
          <p:cNvPr id="24" name="Shape 19"/>
          <p:cNvSpPr/>
          <p:nvPr/>
        </p:nvSpPr>
        <p:spPr>
          <a:xfrm>
            <a:off x="502920" y="2679192"/>
            <a:ext cx="2615184" cy="1207008"/>
          </a:xfrm>
          <a:prstGeom prst="roundRect">
            <a:avLst>
              <a:gd name="adj" fmla="val 5303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667512" y="2843784"/>
            <a:ext cx="493776" cy="493776"/>
          </a:xfrm>
          <a:prstGeom prst="ellipse">
            <a:avLst/>
          </a:prstGeom>
          <a:solidFill>
            <a:srgbClr val="B3282D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3" descr="assets/minus_r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6" y="2967228"/>
            <a:ext cx="246888" cy="246888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252728" y="2825496"/>
            <a:ext cx="174650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Contrats deficitaires</a:t>
            </a:r>
            <a:endParaRPr lang="en-US" sz="1250" dirty="0"/>
          </a:p>
        </p:txBody>
      </p:sp>
      <p:sp>
        <p:nvSpPr>
          <p:cNvPr id="28" name="Text 22"/>
          <p:cNvSpPr/>
          <p:nvPr/>
        </p:nvSpPr>
        <p:spPr>
          <a:xfrm>
            <a:off x="685800" y="3355848"/>
            <a:ext cx="22494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couts inevitables &gt; avantages attendus</a:t>
            </a:r>
            <a:endParaRPr lang="en-US" sz="950" dirty="0"/>
          </a:p>
        </p:txBody>
      </p:sp>
      <p:sp>
        <p:nvSpPr>
          <p:cNvPr id="29" name="Shape 23"/>
          <p:cNvSpPr/>
          <p:nvPr/>
        </p:nvSpPr>
        <p:spPr>
          <a:xfrm>
            <a:off x="3282696" y="2679192"/>
            <a:ext cx="2615184" cy="1207008"/>
          </a:xfrm>
          <a:prstGeom prst="roundRect">
            <a:avLst>
              <a:gd name="adj" fmla="val 5303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3447288" y="2843784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1" name="Image 4" descr="assets/industry_navy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732" y="2967228"/>
            <a:ext cx="246888" cy="246888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032504" y="2825496"/>
            <a:ext cx="174650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Demantelement</a:t>
            </a:r>
            <a:endParaRPr lang="en-US" sz="1250" dirty="0"/>
          </a:p>
        </p:txBody>
      </p:sp>
      <p:sp>
        <p:nvSpPr>
          <p:cNvPr id="33" name="Text 26"/>
          <p:cNvSpPr/>
          <p:nvPr/>
        </p:nvSpPr>
        <p:spPr>
          <a:xfrm>
            <a:off x="3465576" y="3355848"/>
            <a:ext cx="22494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remise en état de sites</a:t>
            </a:r>
            <a:endParaRPr lang="en-US" sz="950" dirty="0"/>
          </a:p>
        </p:txBody>
      </p:sp>
      <p:sp>
        <p:nvSpPr>
          <p:cNvPr id="34" name="Shape 27"/>
          <p:cNvSpPr/>
          <p:nvPr/>
        </p:nvSpPr>
        <p:spPr>
          <a:xfrm>
            <a:off x="6062472" y="2679192"/>
            <a:ext cx="2615184" cy="1207008"/>
          </a:xfrm>
          <a:prstGeom prst="roundRect">
            <a:avLst>
              <a:gd name="adj" fmla="val 5303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5" name="Shape 28"/>
          <p:cNvSpPr/>
          <p:nvPr/>
        </p:nvSpPr>
        <p:spPr>
          <a:xfrm>
            <a:off x="6227064" y="2843784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6" name="Image 5" descr="assets/userclock_navy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508" y="2967228"/>
            <a:ext cx="246888" cy="246888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6812280" y="2825496"/>
            <a:ext cx="174650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Engagements personnel</a:t>
            </a:r>
            <a:endParaRPr lang="en-US" sz="1250" dirty="0"/>
          </a:p>
        </p:txBody>
      </p:sp>
      <p:sp>
        <p:nvSpPr>
          <p:cNvPr id="38" name="Text 30"/>
          <p:cNvSpPr/>
          <p:nvPr/>
        </p:nvSpPr>
        <p:spPr>
          <a:xfrm>
            <a:off x="6245352" y="3355848"/>
            <a:ext cx="22494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IDR &amp; pensions -&gt; compte 153 (séquence suivante)</a:t>
            </a:r>
            <a:endParaRPr lang="en-US" sz="950" dirty="0"/>
          </a:p>
        </p:txBody>
      </p:sp>
      <p:sp>
        <p:nvSpPr>
          <p:cNvPr id="39" name="Shape 31"/>
          <p:cNvSpPr/>
          <p:nvPr/>
        </p:nvSpPr>
        <p:spPr>
          <a:xfrm>
            <a:off x="502920" y="4224528"/>
            <a:ext cx="8138160" cy="365760"/>
          </a:xfrm>
          <a:prstGeom prst="roundRect">
            <a:avLst>
              <a:gd name="adj" fmla="val 175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40" name="Text 32"/>
          <p:cNvSpPr/>
          <p:nvPr/>
        </p:nvSpPr>
        <p:spPr>
          <a:xfrm>
            <a:off x="640080" y="4224528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Logees en compte 15 (passifs non courants) · Contrepartie : dotations (cpte 68) / reprises (cpte 78) · Ventilation analytique par nature de risque.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PROVISIONS · DILIGENCES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Cinq diligences d'audit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21792" y="1371600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1" name="Image 0" descr="assets/envelop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948" y="1476756"/>
            <a:ext cx="210312" cy="21031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188720" y="1298448"/>
            <a:ext cx="7315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Circulariser avocats &amp; conseils (NAA 505)  —  </a:t>
            </a:r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litiges, montants reclames, probabilité d'issue, honoraires estimes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502920" y="1947672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21792" y="2020824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5" name="Image 1" descr="assets/folder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" y="2125980"/>
            <a:ext cx="210312" cy="21031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188720" y="1947672"/>
            <a:ext cx="7315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documentaire  —  </a:t>
            </a:r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 du conseil, courrier du fisc et des organismes sociaux, contrats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502920" y="2596896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21792" y="2670048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9" name="Image 2" descr="assets/redo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8" y="2775204"/>
            <a:ext cx="210312" cy="2103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188720" y="2596896"/>
            <a:ext cx="7315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Back-testing  —  </a:t>
            </a:r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comparer les provisions N-1 aux denouements reels (biais a challenger)</a:t>
            </a:r>
            <a:endParaRPr lang="en-US" sz="1150" dirty="0"/>
          </a:p>
        </p:txBody>
      </p:sp>
      <p:sp>
        <p:nvSpPr>
          <p:cNvPr id="21" name="Shape 16"/>
          <p:cNvSpPr/>
          <p:nvPr/>
        </p:nvSpPr>
        <p:spPr>
          <a:xfrm>
            <a:off x="502920" y="3246120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21792" y="3319272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23" name="Image 3" descr="assets/chartline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8" y="3424428"/>
            <a:ext cx="210312" cy="21031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188720" y="3246120"/>
            <a:ext cx="7315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analytique des dotations (cpte 68)  —  </a:t>
            </a:r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apprécier le biais de la direction (NAA 240) : provision « cookie jar »</a:t>
            </a:r>
            <a:endParaRPr lang="en-US" sz="1150" dirty="0"/>
          </a:p>
        </p:txBody>
      </p:sp>
      <p:sp>
        <p:nvSpPr>
          <p:cNvPr id="25" name="Shape 19"/>
          <p:cNvSpPr/>
          <p:nvPr/>
        </p:nvSpPr>
        <p:spPr>
          <a:xfrm>
            <a:off x="502920" y="3895344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21792" y="3968496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27" name="Image 4" descr="assets/globe_navy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48" y="4073652"/>
            <a:ext cx="210312" cy="21031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188720" y="3895344"/>
            <a:ext cx="7315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Specificites algériennes  —  </a:t>
            </a:r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litiges TAP/TVA/IBS/IRG, contentieux CNAS/CASNOS et du travail</a:t>
            </a:r>
            <a:endParaRPr lang="en-US" sz="11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TROIS MINI-CAS DE QUALIFICATION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Provisionner, ou renvoyer en annexe ?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E7F1EA"/>
          </a:solidFill>
          <a:ln w="9525">
            <a:solidFill>
              <a:srgbClr val="BFE0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25880"/>
            <a:ext cx="2615184" cy="64008"/>
          </a:xfrm>
          <a:prstGeom prst="rect">
            <a:avLst/>
          </a:prstGeom>
          <a:solidFill>
            <a:srgbClr val="2C7A3F"/>
          </a:solidFill>
          <a:ln/>
        </p:spPr>
      </p:sp>
      <p:sp>
        <p:nvSpPr>
          <p:cNvPr id="11" name="Shape 9"/>
          <p:cNvSpPr/>
          <p:nvPr/>
        </p:nvSpPr>
        <p:spPr>
          <a:xfrm>
            <a:off x="667512" y="1508760"/>
            <a:ext cx="457200" cy="457200"/>
          </a:xfrm>
          <a:prstGeom prst="ellipse">
            <a:avLst/>
          </a:prstGeom>
          <a:solidFill>
            <a:srgbClr val="2C7A3F"/>
          </a:solidFill>
          <a:ln/>
        </p:spPr>
      </p:sp>
      <p:pic>
        <p:nvPicPr>
          <p:cNvPr id="12" name="Image 0" descr="assets/check_gre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" y="1623060"/>
            <a:ext cx="228600" cy="22860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216152" y="1490472"/>
            <a:ext cx="1792224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(a) Litige social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685800" y="2075688"/>
            <a:ext cx="224942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Licenciement : salarié reclame 1 800 000 DA ; avocat estime la condamnation probable a ~1 200 000 DA.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685800" y="3410712"/>
            <a:ext cx="2249424" cy="0"/>
          </a:xfrm>
          <a:prstGeom prst="line">
            <a:avLst/>
          </a:prstGeom>
          <a:noFill/>
          <a:ln w="9525">
            <a:solidFill>
              <a:srgbClr val="BFE0C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85800" y="3483864"/>
            <a:ext cx="2249424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2C7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Verdict  </a:t>
            </a:r>
            <a:pPr indent="0" marL="0">
              <a:buNone/>
            </a:pPr>
            <a:endParaRPr lang="en-US" sz="1000" dirty="0"/>
          </a:p>
          <a:p>
            <a:pPr indent="0" marL="0">
              <a:buNone/>
            </a:pPr>
            <a:r>
              <a:rPr lang="en-US" sz="1050" b="1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 1 200 000 DA (cpte 15). Surplus reclame -&gt; passif éventuel (annexe).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3282696" y="132588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E7F1EA"/>
          </a:solidFill>
          <a:ln w="9525">
            <a:solidFill>
              <a:srgbClr val="BFE0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3282696" y="1325880"/>
            <a:ext cx="2615184" cy="64008"/>
          </a:xfrm>
          <a:prstGeom prst="rect">
            <a:avLst/>
          </a:prstGeom>
          <a:solidFill>
            <a:srgbClr val="2C7A3F"/>
          </a:solidFill>
          <a:ln/>
        </p:spPr>
      </p:sp>
      <p:sp>
        <p:nvSpPr>
          <p:cNvPr id="19" name="Shape 16"/>
          <p:cNvSpPr/>
          <p:nvPr/>
        </p:nvSpPr>
        <p:spPr>
          <a:xfrm>
            <a:off x="3447288" y="1508760"/>
            <a:ext cx="457200" cy="457200"/>
          </a:xfrm>
          <a:prstGeom prst="ellipse">
            <a:avLst/>
          </a:prstGeom>
          <a:solidFill>
            <a:srgbClr val="2C7A3F"/>
          </a:solidFill>
          <a:ln/>
        </p:spPr>
      </p:sp>
      <p:pic>
        <p:nvPicPr>
          <p:cNvPr id="20" name="Image 1" descr="assets/check_gree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588" y="1623060"/>
            <a:ext cx="228600" cy="228600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3995928" y="1490472"/>
            <a:ext cx="1792224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(b) Garantie commerciale</a:t>
            </a:r>
            <a:endParaRPr lang="en-US" sz="1250" dirty="0"/>
          </a:p>
        </p:txBody>
      </p:sp>
      <p:sp>
        <p:nvSpPr>
          <p:cNvPr id="22" name="Text 18"/>
          <p:cNvSpPr/>
          <p:nvPr/>
        </p:nvSpPr>
        <p:spPr>
          <a:xfrm>
            <a:off x="3465576" y="2075688"/>
            <a:ext cx="224942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Garantie 12 mois ; historique 1,5 % du CA garanti. CA garanti N = 200 000 000 DA.</a:t>
            </a:r>
            <a:endParaRPr lang="en-US" sz="1050" dirty="0"/>
          </a:p>
        </p:txBody>
      </p:sp>
      <p:sp>
        <p:nvSpPr>
          <p:cNvPr id="23" name="Shape 19"/>
          <p:cNvSpPr/>
          <p:nvPr/>
        </p:nvSpPr>
        <p:spPr>
          <a:xfrm>
            <a:off x="3465576" y="3410712"/>
            <a:ext cx="2249424" cy="0"/>
          </a:xfrm>
          <a:prstGeom prst="line">
            <a:avLst/>
          </a:prstGeom>
          <a:noFill/>
          <a:ln w="9525">
            <a:solidFill>
              <a:srgbClr val="BFE0C9"/>
            </a:solidFill>
            <a:prstDash val="solid"/>
          </a:ln>
        </p:spPr>
      </p:sp>
      <p:sp>
        <p:nvSpPr>
          <p:cNvPr id="24" name="Text 20"/>
          <p:cNvSpPr/>
          <p:nvPr/>
        </p:nvSpPr>
        <p:spPr>
          <a:xfrm>
            <a:off x="3465576" y="3483864"/>
            <a:ext cx="2249424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2C7A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Verdict  </a:t>
            </a:r>
            <a:pPr indent="0" marL="0">
              <a:buNone/>
            </a:pPr>
            <a:endParaRPr lang="en-US" sz="1000" dirty="0"/>
          </a:p>
          <a:p>
            <a:pPr indent="0" marL="0">
              <a:buNone/>
            </a:pPr>
            <a:r>
              <a:rPr lang="en-US" sz="1050" b="1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Obligation implicite -&gt; Provision = 1,5 % × 200 000 000 = 3 000 000 DA.</a:t>
            </a:r>
            <a:endParaRPr lang="en-US" sz="1000" dirty="0"/>
          </a:p>
        </p:txBody>
      </p:sp>
      <p:sp>
        <p:nvSpPr>
          <p:cNvPr id="25" name="Shape 21"/>
          <p:cNvSpPr/>
          <p:nvPr/>
        </p:nvSpPr>
        <p:spPr>
          <a:xfrm>
            <a:off x="6062472" y="132588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7E9E9"/>
          </a:solidFill>
          <a:ln w="9525">
            <a:solidFill>
              <a:srgbClr val="E8C9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6062472" y="1325880"/>
            <a:ext cx="2615184" cy="64008"/>
          </a:xfrm>
          <a:prstGeom prst="rect">
            <a:avLst/>
          </a:prstGeom>
          <a:solidFill>
            <a:srgbClr val="B3282D"/>
          </a:solidFill>
          <a:ln/>
        </p:spPr>
      </p:sp>
      <p:sp>
        <p:nvSpPr>
          <p:cNvPr id="27" name="Shape 23"/>
          <p:cNvSpPr/>
          <p:nvPr/>
        </p:nvSpPr>
        <p:spPr>
          <a:xfrm>
            <a:off x="6227064" y="1508760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28" name="Image 2" descr="assets/times_r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364" y="1623060"/>
            <a:ext cx="228600" cy="228600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6775704" y="1490472"/>
            <a:ext cx="1792224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(c) Redressement IBS contesté</a:t>
            </a:r>
            <a:endParaRPr lang="en-US" sz="1250" dirty="0"/>
          </a:p>
        </p:txBody>
      </p:sp>
      <p:sp>
        <p:nvSpPr>
          <p:cNvPr id="30" name="Text 25"/>
          <p:cNvSpPr/>
          <p:nvPr/>
        </p:nvSpPr>
        <p:spPr>
          <a:xfrm>
            <a:off x="6245352" y="2075688"/>
            <a:ext cx="224942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Rectification 90 000 000 DA ; avocat fiscaliste juge l'issue défavorable « peu probable ».</a:t>
            </a:r>
            <a:endParaRPr lang="en-US" sz="1050" dirty="0"/>
          </a:p>
        </p:txBody>
      </p:sp>
      <p:sp>
        <p:nvSpPr>
          <p:cNvPr id="31" name="Shape 26"/>
          <p:cNvSpPr/>
          <p:nvPr/>
        </p:nvSpPr>
        <p:spPr>
          <a:xfrm>
            <a:off x="6245352" y="3410712"/>
            <a:ext cx="2249424" cy="0"/>
          </a:xfrm>
          <a:prstGeom prst="line">
            <a:avLst/>
          </a:prstGeom>
          <a:noFill/>
          <a:ln w="9525">
            <a:solidFill>
              <a:srgbClr val="E8C9C9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6245352" y="3483864"/>
            <a:ext cx="2249424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Verdict  </a:t>
            </a:r>
            <a:pPr indent="0" marL="0">
              <a:buNone/>
            </a:pPr>
            <a:endParaRPr lang="en-US" sz="1000" dirty="0"/>
          </a:p>
          <a:p>
            <a:pPr indent="0" marL="0">
              <a:buNone/>
            </a:pPr>
            <a:r>
              <a:rPr lang="en-US" sz="1050" b="1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Sortie non probable -&gt; PAS de provision. Passif éventuel détaillé en annexe.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Evaluer trois provisions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3063240"/>
          </a:xfrm>
          <a:prstGeom prst="roundRect">
            <a:avLst>
              <a:gd name="adj" fmla="val 209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822960" y="1783080"/>
            <a:ext cx="822960" cy="82296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calc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1988820"/>
            <a:ext cx="411480" cy="4114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920240" y="169164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Consigne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920240" y="2194560"/>
            <a:ext cx="63093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trois situations — litige social, garantie commerciale, redressement fiscal contesté :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Qualifier au regard des trois critères cumulatifs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Chiffrer la provision OU renvoyer en passif éventuel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Rediger la conclusion de la feuille de travail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DE RÉFÉRENCE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Adossement au référentiel &amp; cadre normatif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REPERES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80160"/>
            <a:ext cx="3886200" cy="3246120"/>
          </a:xfrm>
          <a:prstGeom prst="roundRect">
            <a:avLst>
              <a:gd name="adj" fmla="val 197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77240" y="1536192"/>
            <a:ext cx="640080" cy="64008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book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60" y="1696212"/>
            <a:ext cx="320040" cy="32004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554480" y="1554480"/>
            <a:ext cx="26974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La boite a outils de l'Auditeur financier »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77240" y="2304288"/>
            <a:ext cx="34290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Boccon-Gibod &amp; Vilmint — Dunod, 3e ed. 2022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Dossier 6 (outils 48 a 54) : capitaux propres, provisions, dettes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Dossier 7 (outils 55 a 60) : analytique &amp; continuité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Transposition au SCF : comptes 10, 15, 16, 40, 42-44, 445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4617720" y="1280160"/>
            <a:ext cx="4023360" cy="3246120"/>
          </a:xfrm>
          <a:prstGeom prst="roundRect">
            <a:avLst>
              <a:gd name="adj" fmla="val 1972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92040" y="1536192"/>
            <a:ext cx="640080" cy="640080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gavel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60" y="1696212"/>
            <a:ext cx="320040" cy="32004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669280" y="1554480"/>
            <a:ext cx="27889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Cadre d'audit &amp; spécificités algériennes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892040" y="2304288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— procédures analytiques</a:t>
            </a:r>
            <a:endParaRPr lang="en-US" sz="11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— continuité d'exploitation</a:t>
            </a:r>
            <a:endParaRPr lang="en-US" sz="11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Fiscalité : IBS · TAP · TVA · IRG</a:t>
            </a:r>
            <a:endParaRPr lang="en-US" sz="11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: CNAS · CASNOS</a:t>
            </a:r>
            <a:endParaRPr lang="en-US" sz="11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Alerte : art. 715 bis 11 &amp; 715 bis 20 (C. com.)</a:t>
            </a:r>
            <a:endParaRPr lang="en-US" sz="11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userclock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· OUTIL 50 · 0H45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Engagements de retraite &amp; IDR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Auditer une estimation actuarielle dans le contexte algérien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IDR · NATURE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avantage a prestations definies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3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463040"/>
            <a:ext cx="914400" cy="91440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0" name="Image 0" descr="assets/userclock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1691640"/>
            <a:ext cx="457200" cy="4572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874520" y="1463040"/>
            <a:ext cx="66751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L'indemnité de départ en retraite (IDR) est due au salarié lors de son départ, selon la convention collective ou les statuts.</a:t>
            </a:r>
            <a:endParaRPr lang="en-US" sz="13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C'est un avantage postérieur a l'emploi de type prestations definies : l'engagement se constitue progressivement pendant la carriere.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1874520" y="3063240"/>
            <a:ext cx="6766560" cy="1417320"/>
          </a:xfrm>
          <a:prstGeom prst="roundRect">
            <a:avLst>
              <a:gd name="adj" fmla="val 4516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2121408" y="3310128"/>
            <a:ext cx="603504" cy="603504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4" name="Image 1" descr="assets/book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84" y="3461004"/>
            <a:ext cx="301752" cy="30175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926080" y="3246120"/>
            <a:ext cx="5532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Traitement SCF
</a:t>
            </a:r>
            <a:endParaRPr lang="en-US" sz="1300" dirty="0"/>
          </a:p>
          <a:p>
            <a:pPr indent="0" marL="0">
              <a:buNone/>
            </a:pPr>
            <a:r>
              <a:rPr lang="en-US" sz="11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Arrete du 26 juillet 2008 (inspire d'IAS 19) : la provision (compte 153) est admise. La comptabilisation est une bonne pratique a promouvoir — et une obligation en référentiel IFRS pour les groupes ayant opte.</a:t>
            </a:r>
            <a:endParaRPr lang="en-US" sz="13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IDR · MÉTHODE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Unites de credit projetees (DBO)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3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384048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54480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chartlin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1696212"/>
            <a:ext cx="283464" cy="28346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44752" y="1572768"/>
            <a:ext cx="27432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principe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77240" y="2240280"/>
            <a:ext cx="33832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DBO = valeur actuelle des droits acquis à la clôture, en projetant le salaire de fin de carriere et en ponderant par la probabilité de présence.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4617720" y="1298448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4846320" y="1463040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Hypothèses cles a CHALLENGER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864608" y="1874520"/>
            <a:ext cx="356616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de rotation du personnel (turnover)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d'actualisation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de progression des salaires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de mortalite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Âge de départ en retraite</a:t>
            </a:r>
            <a:endParaRPr lang="en-US" sz="12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ILLUSTRATION CHIFFRÉE (UN SALARIÉ)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Du salaire projeté à la DBO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3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43584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640080" y="1243584"/>
            <a:ext cx="7863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8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Âge 50 -&gt; départ 60 ans (n=10) · ancienneté 15 -&gt; 25 ans · salaire 80 000 DA/mois · g=4 % · i=6 % · barème 1/2 mois/an · présence 80 %</a:t>
            </a:r>
            <a:endParaRPr lang="en-US" sz="980" dirty="0"/>
          </a:p>
        </p:txBody>
      </p:sp>
      <p:sp>
        <p:nvSpPr>
          <p:cNvPr id="11" name="Shape 9"/>
          <p:cNvSpPr/>
          <p:nvPr/>
        </p:nvSpPr>
        <p:spPr>
          <a:xfrm>
            <a:off x="502920" y="1993392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40080" y="2057400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097280" y="1993392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Salaire projeté au départ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4754880" y="1993392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80 000 × 1,04^10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6858000" y="1993392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118 416 DA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02920" y="2505456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640080" y="2569464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097280" y="2505456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Indemnité totale au départ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754880" y="2505456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× 0,5 × 118 416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6858000" y="2505456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1 480 200 DA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502920" y="3017520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640080" y="3081528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1097280" y="30175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Quote-part acquise (15/25)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4754880" y="3017520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prorata d'ancienneté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6858000" y="3017520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888 120 DA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502920" y="3529584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640080" y="359359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097280" y="3529584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Actualisée sur 10 ans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4754880" y="3529584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÷ 1,06^10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6858000" y="3529584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495 900 DA</a:t>
            </a:r>
            <a:endParaRPr lang="en-US" sz="1300" dirty="0"/>
          </a:p>
        </p:txBody>
      </p:sp>
      <p:sp>
        <p:nvSpPr>
          <p:cNvPr id="31" name="Shape 29"/>
          <p:cNvSpPr/>
          <p:nvPr/>
        </p:nvSpPr>
        <p:spPr>
          <a:xfrm>
            <a:off x="502920" y="4041648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640080" y="4105656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1097280" y="4041648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Pondérée par présence 80 %</a:t>
            </a:r>
            <a:endParaRPr lang="en-US" sz="1150" dirty="0"/>
          </a:p>
        </p:txBody>
      </p:sp>
      <p:sp>
        <p:nvSpPr>
          <p:cNvPr id="34" name="Text 32"/>
          <p:cNvSpPr/>
          <p:nvPr/>
        </p:nvSpPr>
        <p:spPr>
          <a:xfrm>
            <a:off x="4754880" y="4041648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DBO finale</a:t>
            </a:r>
            <a:endParaRPr lang="en-US" sz="1050" dirty="0"/>
          </a:p>
        </p:txBody>
      </p:sp>
      <p:sp>
        <p:nvSpPr>
          <p:cNvPr id="35" name="Text 33"/>
          <p:cNvSpPr/>
          <p:nvPr/>
        </p:nvSpPr>
        <p:spPr>
          <a:xfrm>
            <a:off x="6858000" y="4041648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396 700 DA</a:t>
            </a:r>
            <a:endParaRPr lang="en-US" sz="1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IDR · DILIGENCES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Auditer l'estimation, pas seulement le chiffre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3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39867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85800" y="1572768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calc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32" y="1714500"/>
            <a:ext cx="283464" cy="28346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371600" y="1554480"/>
            <a:ext cx="29809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Recomputer le calcul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22376" y="2157984"/>
            <a:ext cx="35478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tester la base paie : effectif, ancienneté, salaires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654296" y="1371600"/>
            <a:ext cx="39867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37176" y="1572768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scal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08" y="1714500"/>
            <a:ext cx="283464" cy="283464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522976" y="1554480"/>
            <a:ext cx="29809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Challenger les hypothèses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873752" y="2157984"/>
            <a:ext cx="35478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cohérence du taux d'actualisation, réalisme du turnover sectoriel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502920" y="2926080"/>
            <a:ext cx="39867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85800" y="3127248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usertie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2" y="3268980"/>
            <a:ext cx="283464" cy="283464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371600" y="3108960"/>
            <a:ext cx="29809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Apprecier l'actuaire (NAA 620)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722376" y="3712464"/>
            <a:ext cx="35478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 peu developpee en Algérie : vérifier modeles &amp; competence</a:t>
            </a:r>
            <a:endParaRPr lang="en-US" sz="1050" dirty="0"/>
          </a:p>
        </p:txBody>
      </p:sp>
      <p:sp>
        <p:nvSpPr>
          <p:cNvPr id="24" name="Shape 19"/>
          <p:cNvSpPr/>
          <p:nvPr/>
        </p:nvSpPr>
        <p:spPr>
          <a:xfrm>
            <a:off x="4654296" y="2926080"/>
            <a:ext cx="39867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4837176" y="3127248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3" descr="assets/redo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908" y="3268980"/>
            <a:ext cx="283464" cy="28346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522976" y="3108960"/>
            <a:ext cx="29809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Coherence pluriannuelle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4873752" y="3712464"/>
            <a:ext cx="35478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traitement des écarts actuariels &amp; information en annexe</a:t>
            </a:r>
            <a:endParaRPr lang="en-US" sz="10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landmark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11H15 · OUTIL 51 · 0H45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Dettes financières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 16 SCF — exhaustivité, classement et hors bilan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FINANCIÈRES · PÉRIMÈTRE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Composition du compte 16 SCF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4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1" name="Text 9"/>
          <p:cNvSpPr/>
          <p:nvPr/>
        </p:nvSpPr>
        <p:spPr>
          <a:xfrm>
            <a:off x="685800" y="1481328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161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685800" y="1901952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Emprunts obligataires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3282696" y="1371600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82696" y="1371600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5" name="Text 13"/>
          <p:cNvSpPr/>
          <p:nvPr/>
        </p:nvSpPr>
        <p:spPr>
          <a:xfrm>
            <a:off x="3465576" y="1481328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164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3465576" y="1901952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Emprunts aupres des etablissements de credit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6062472" y="1371600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062472" y="1371600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9" name="Text 17"/>
          <p:cNvSpPr/>
          <p:nvPr/>
        </p:nvSpPr>
        <p:spPr>
          <a:xfrm>
            <a:off x="6245352" y="1481328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167</a:t>
            </a:r>
            <a:endParaRPr lang="en-US" sz="1900" dirty="0"/>
          </a:p>
        </p:txBody>
      </p:sp>
      <p:sp>
        <p:nvSpPr>
          <p:cNvPr id="20" name="Text 18"/>
          <p:cNvSpPr/>
          <p:nvPr/>
        </p:nvSpPr>
        <p:spPr>
          <a:xfrm>
            <a:off x="6245352" y="1901952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rattachees a des participations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502920" y="2615184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502920" y="2615184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3" name="Text 21"/>
          <p:cNvSpPr/>
          <p:nvPr/>
        </p:nvSpPr>
        <p:spPr>
          <a:xfrm>
            <a:off x="685800" y="2724912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168</a:t>
            </a:r>
            <a:endParaRPr lang="en-US" sz="1900" dirty="0"/>
          </a:p>
        </p:txBody>
      </p:sp>
      <p:sp>
        <p:nvSpPr>
          <p:cNvPr id="24" name="Text 22"/>
          <p:cNvSpPr/>
          <p:nvPr/>
        </p:nvSpPr>
        <p:spPr>
          <a:xfrm>
            <a:off x="685800" y="3145536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Autres emprunts &amp; comptes courants d'associes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3282696" y="2615184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3282696" y="2615184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7" name="Text 25"/>
          <p:cNvSpPr/>
          <p:nvPr/>
        </p:nvSpPr>
        <p:spPr>
          <a:xfrm>
            <a:off x="3465576" y="2724912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1688</a:t>
            </a:r>
            <a:endParaRPr lang="en-US" sz="1900" dirty="0"/>
          </a:p>
        </p:txBody>
      </p:sp>
      <p:sp>
        <p:nvSpPr>
          <p:cNvPr id="28" name="Text 26"/>
          <p:cNvSpPr/>
          <p:nvPr/>
        </p:nvSpPr>
        <p:spPr>
          <a:xfrm>
            <a:off x="3465576" y="3145536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Interets courus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6062472" y="2615184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6062472" y="2615184"/>
            <a:ext cx="64008" cy="1078992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1" name="Text 29"/>
          <p:cNvSpPr/>
          <p:nvPr/>
        </p:nvSpPr>
        <p:spPr>
          <a:xfrm>
            <a:off x="6245352" y="2724912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519</a:t>
            </a:r>
            <a:endParaRPr lang="en-US" sz="1900" dirty="0"/>
          </a:p>
        </p:txBody>
      </p:sp>
      <p:sp>
        <p:nvSpPr>
          <p:cNvPr id="32" name="Text 30"/>
          <p:cNvSpPr/>
          <p:nvPr/>
        </p:nvSpPr>
        <p:spPr>
          <a:xfrm>
            <a:off x="6245352" y="3145536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Concours bancaires courants (découverts)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502920" y="420624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compte 519 (découverts) est souvent oublie du périmètre « dettes financières » : c'est de la trésorerie passive.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FINANCIÈRES · DILIGENCES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Quatre axes de contrôle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4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8138160" cy="749808"/>
          </a:xfrm>
          <a:prstGeom prst="roundRect">
            <a:avLst>
              <a:gd name="adj" fmla="val 853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8368" y="1472184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1" name="Image 0" descr="assets/envelop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668" y="1586484"/>
            <a:ext cx="228600" cy="2286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61872" y="1325880"/>
            <a:ext cx="7269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Circularisation bancaire (NAA 505)
</a:t>
            </a:r>
            <a:endParaRPr lang="en-US" sz="1250" dirty="0"/>
          </a:p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soldes, encours, échéanciers, covenants, suretes, hors bilan, comptes en devises (Banque d'Algérie)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02920" y="2148840"/>
            <a:ext cx="813816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58368" y="2295144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5" name="Image 1" descr="assets/calc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" y="2409444"/>
            <a:ext cx="228600" cy="22860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261872" y="2148840"/>
            <a:ext cx="7269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 de cohérence des intérêts
</a:t>
            </a:r>
            <a:endParaRPr lang="en-US" sz="1250" dirty="0"/>
          </a:p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 (cpte 661) ~ encours moyen × taux moyen ; un écart revele un emprunt non comptabilise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502920" y="2971800"/>
            <a:ext cx="8138160" cy="749808"/>
          </a:xfrm>
          <a:prstGeom prst="roundRect">
            <a:avLst>
              <a:gd name="adj" fmla="val 853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58368" y="3118104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9" name="Image 2" descr="assets/exchange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" y="3232404"/>
            <a:ext cx="228600" cy="2286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261872" y="2971800"/>
            <a:ext cx="7269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Classement courant / non courant
</a:t>
            </a:r>
            <a:endParaRPr lang="en-US" sz="1250" dirty="0"/>
          </a:p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ventiler les échéances &lt; 1 an ; covenant rompu sans waiver -&gt; dette exigible -&gt; passif courant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502920" y="3794760"/>
            <a:ext cx="8138160" cy="749808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58368" y="3941064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23" name="Image 3" descr="assets/globe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8" y="4055364"/>
            <a:ext cx="228600" cy="22860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261872" y="3794760"/>
            <a:ext cx="7269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Specificites algériennes
</a:t>
            </a:r>
            <a:endParaRPr lang="en-US" sz="1250" dirty="0"/>
          </a:p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dinars vs devises, contraintes de change, domiciliation bancaire des importations</a:t>
            </a:r>
            <a:endParaRPr lang="en-US" sz="12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TECHNIQUE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 des intérêts &amp; rupture de covenant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4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393192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54480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percent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1696212"/>
            <a:ext cx="283464" cy="28346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44752" y="1572768"/>
            <a:ext cx="2834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Coherence des intérêts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77240" y="228600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Encours moyen ~ 1 000 000 000 DA</a:t>
            </a:r>
            <a:endParaRPr lang="en-US" sz="12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moyen 7 %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749808" y="3154680"/>
            <a:ext cx="3456432" cy="960120"/>
          </a:xfrm>
          <a:prstGeom prst="roundRect">
            <a:avLst>
              <a:gd name="adj" fmla="val 6667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914400" y="3246120"/>
            <a:ext cx="3200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 attendue
</a:t>
            </a:r>
            <a:endParaRPr lang="en-US" sz="1050" dirty="0"/>
          </a:p>
          <a:p>
            <a:pPr indent="0" marL="0">
              <a:buNone/>
            </a:pPr>
            <a:r>
              <a:rPr lang="en-US" sz="19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 70 000 000 DA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4617720" y="1298448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F7E9E9"/>
          </a:solidFill>
          <a:ln w="9525">
            <a:solidFill>
              <a:srgbClr val="E8C9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4864608" y="1554480"/>
            <a:ext cx="566928" cy="566928"/>
          </a:xfrm>
          <a:prstGeom prst="ellipse">
            <a:avLst/>
          </a:prstGeom>
          <a:solidFill>
            <a:srgbClr val="B3282D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8" name="Image 1" descr="assets/warn_r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40" y="1696212"/>
            <a:ext cx="283464" cy="283464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5559552" y="1572768"/>
            <a:ext cx="2834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Rupture de covenant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4892040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b="1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Covenant rompu et NON leve par un waiver obtenu AVANT la clôture…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-&gt; la dette devient integralement EXIGIBLE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-&gt; reclassement en passif COURANT (IAS 1 / SCF)</a:t>
            </a:r>
            <a:endParaRPr lang="en-US" sz="11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Effet majeur sur le fonds de roulement et les ratios.</a:t>
            </a:r>
            <a:endParaRPr lang="en-US" sz="11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Exploiter une circularisation bancaire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4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3063240"/>
          </a:xfrm>
          <a:prstGeom prst="roundRect">
            <a:avLst>
              <a:gd name="adj" fmla="val 209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822960" y="1783080"/>
            <a:ext cx="822960" cy="82296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landmark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1988820"/>
            <a:ext cx="411480" cy="4114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920240" y="169164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Consigne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920240" y="2194560"/>
            <a:ext cx="63093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partir d'une réponse de circularisation bancaire :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Recalculer la charge d'intérêts attendue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le respect d'un covenant (ratio d'endettement)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sur le classement courant / non courant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OBJECTIFS DE LA JOURNÉE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que le stagiaire saura faire ce soir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1389888"/>
          </a:xfrm>
          <a:prstGeom prst="roundRect">
            <a:avLst>
              <a:gd name="adj" fmla="val 4605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67512" y="1508760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cal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672" y="1645920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307592" y="1490472"/>
            <a:ext cx="17007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Capitaux propres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685800" y="2075688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Auditer le compte 10 et apprécier l'art. 715 bis 20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282696" y="1325880"/>
            <a:ext cx="2615184" cy="1389888"/>
          </a:xfrm>
          <a:prstGeom prst="roundRect">
            <a:avLst>
              <a:gd name="adj" fmla="val 4605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447288" y="1508760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umbrella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448" y="1645920"/>
            <a:ext cx="274320" cy="2743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087368" y="1490472"/>
            <a:ext cx="17007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Provisions (cpte 15)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3465576" y="2075688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Qualifier et evaluer risques, charges et IDR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6062472" y="1325880"/>
            <a:ext cx="2615184" cy="1389888"/>
          </a:xfrm>
          <a:prstGeom prst="roundRect">
            <a:avLst>
              <a:gd name="adj" fmla="val 4605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227064" y="1508760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fileinvoice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4" y="1645920"/>
            <a:ext cx="274320" cy="27432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867144" y="1490472"/>
            <a:ext cx="17007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Exhaustivité des dettes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6245352" y="2075688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Financieres (16), fournisseurs (40), fiscales/sociales (42-44)</a:t>
            </a:r>
            <a:endParaRPr lang="en-US" sz="1000" dirty="0"/>
          </a:p>
        </p:txBody>
      </p:sp>
      <p:sp>
        <p:nvSpPr>
          <p:cNvPr id="24" name="Shape 19"/>
          <p:cNvSpPr/>
          <p:nvPr/>
        </p:nvSpPr>
        <p:spPr>
          <a:xfrm>
            <a:off x="502920" y="2898648"/>
            <a:ext cx="2615184" cy="1389888"/>
          </a:xfrm>
          <a:prstGeom prst="roundRect">
            <a:avLst>
              <a:gd name="adj" fmla="val 4605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667512" y="3081528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3" descr="assets/percent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" y="3218688"/>
            <a:ext cx="274320" cy="27432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307592" y="3063240"/>
            <a:ext cx="17007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Démarche TVA</a:t>
            </a:r>
            <a:endParaRPr lang="en-US" sz="1250" dirty="0"/>
          </a:p>
        </p:txBody>
      </p:sp>
      <p:sp>
        <p:nvSpPr>
          <p:cNvPr id="28" name="Text 22"/>
          <p:cNvSpPr/>
          <p:nvPr/>
        </p:nvSpPr>
        <p:spPr>
          <a:xfrm>
            <a:off x="685800" y="3648456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Rapprochement comptabilite / G50, positions bilancielles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3282696" y="2898648"/>
            <a:ext cx="2615184" cy="1389888"/>
          </a:xfrm>
          <a:prstGeom prst="roundRect">
            <a:avLst>
              <a:gd name="adj" fmla="val 4605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3447288" y="3081528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1" name="Image 4" descr="assets/chartline_navy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448" y="3218688"/>
            <a:ext cx="274320" cy="27432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087368" y="3063240"/>
            <a:ext cx="17007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analytique</a:t>
            </a:r>
            <a:endParaRPr lang="en-US" sz="1250" dirty="0"/>
          </a:p>
        </p:txBody>
      </p:sp>
      <p:sp>
        <p:nvSpPr>
          <p:cNvPr id="33" name="Text 26"/>
          <p:cNvSpPr/>
          <p:nvPr/>
        </p:nvSpPr>
        <p:spPr>
          <a:xfrm>
            <a:off x="3465576" y="3648456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: bilan, résultat, flux de trésorerie</a:t>
            </a:r>
            <a:endParaRPr lang="en-US" sz="1000" dirty="0"/>
          </a:p>
        </p:txBody>
      </p:sp>
      <p:sp>
        <p:nvSpPr>
          <p:cNvPr id="34" name="Shape 27"/>
          <p:cNvSpPr/>
          <p:nvPr/>
        </p:nvSpPr>
        <p:spPr>
          <a:xfrm>
            <a:off x="6062472" y="2898648"/>
            <a:ext cx="2615184" cy="1389888"/>
          </a:xfrm>
          <a:prstGeom prst="roundRect">
            <a:avLst>
              <a:gd name="adj" fmla="val 4605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5" name="Shape 28"/>
          <p:cNvSpPr/>
          <p:nvPr/>
        </p:nvSpPr>
        <p:spPr>
          <a:xfrm>
            <a:off x="6227064" y="3081528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6" name="Image 5" descr="assets/lifering_navy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224" y="3218688"/>
            <a:ext cx="274320" cy="274320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6867144" y="3063240"/>
            <a:ext cx="17007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Continuité &amp; alerte</a:t>
            </a:r>
            <a:endParaRPr lang="en-US" sz="1250" dirty="0"/>
          </a:p>
        </p:txBody>
      </p:sp>
      <p:sp>
        <p:nvSpPr>
          <p:cNvPr id="38" name="Text 30"/>
          <p:cNvSpPr/>
          <p:nvPr/>
        </p:nvSpPr>
        <p:spPr>
          <a:xfrm>
            <a:off x="6245352" y="3648456"/>
            <a:ext cx="224942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et procédure d'alerte (715 bis 11 / 20)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truck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· OUTIL 52 · 0H45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Comptes fournisseurs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 40 SCF — valider l'exhaustivité, l'objectif inverse des actifs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 · PÉRIMÈTRE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comptes du cycle 40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5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1" name="Text 9"/>
          <p:cNvSpPr/>
          <p:nvPr/>
        </p:nvSpPr>
        <p:spPr>
          <a:xfrm>
            <a:off x="685800" y="1481328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401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85800" y="1901952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3282696" y="1371600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82696" y="1371600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5" name="Text 13"/>
          <p:cNvSpPr/>
          <p:nvPr/>
        </p:nvSpPr>
        <p:spPr>
          <a:xfrm>
            <a:off x="3465576" y="1481328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403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3465576" y="1901952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Effets a payer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6062472" y="1371600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062472" y="1371600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9" name="Text 17"/>
          <p:cNvSpPr/>
          <p:nvPr/>
        </p:nvSpPr>
        <p:spPr>
          <a:xfrm>
            <a:off x="6245352" y="1481328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404/405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6245352" y="1901952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 d'immobilisations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502920" y="2615184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502920" y="2615184"/>
            <a:ext cx="64008" cy="1078992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3" name="Text 21"/>
          <p:cNvSpPr/>
          <p:nvPr/>
        </p:nvSpPr>
        <p:spPr>
          <a:xfrm>
            <a:off x="685800" y="2724912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408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685800" y="3145536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Factures non parvenues (FNP)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3282696" y="2615184"/>
            <a:ext cx="2615184" cy="1078992"/>
          </a:xfrm>
          <a:prstGeom prst="roundRect">
            <a:avLst>
              <a:gd name="adj" fmla="val 593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3282696" y="2615184"/>
            <a:ext cx="64008" cy="107899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7" name="Text 25"/>
          <p:cNvSpPr/>
          <p:nvPr/>
        </p:nvSpPr>
        <p:spPr>
          <a:xfrm>
            <a:off x="3465576" y="2724912"/>
            <a:ext cx="229514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409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3465576" y="3145536"/>
            <a:ext cx="22494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Avances versees / RRR a obtenir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3282696" y="2615184"/>
            <a:ext cx="5358384" cy="1078992"/>
          </a:xfrm>
          <a:prstGeom prst="roundRect">
            <a:avLst>
              <a:gd name="adj" fmla="val 5932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3520440" y="2852928"/>
            <a:ext cx="603504" cy="603504"/>
          </a:xfrm>
          <a:prstGeom prst="ellipse">
            <a:avLst/>
          </a:prstGeom>
          <a:solidFill>
            <a:srgbClr val="B3282D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1" name="Image 0" descr="assets/warn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316" y="3003804"/>
            <a:ext cx="301752" cy="301752"/>
          </a:xfrm>
          <a:prstGeom prst="rect">
            <a:avLst/>
          </a:prstGeom>
        </p:spPr>
      </p:pic>
      <p:sp>
        <p:nvSpPr>
          <p:cNvPr id="32" name="Text 29"/>
          <p:cNvSpPr/>
          <p:nvPr/>
        </p:nvSpPr>
        <p:spPr>
          <a:xfrm>
            <a:off x="4297680" y="2706624"/>
            <a:ext cx="4206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Zone de risque majeure
</a:t>
            </a:r>
            <a:endParaRPr lang="en-US" sz="1250" dirty="0"/>
          </a:p>
          <a:p>
            <a:pPr indent="0" marL="0">
              <a:buNone/>
            </a:pPr>
            <a:r>
              <a:rPr lang="en-US" sz="11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SOUS-EVALUATION des dettes : passifs non enregistres. L'objectif d'audit est l'inverse de celui des actifs.</a:t>
            </a:r>
            <a:endParaRPr lang="en-US" sz="12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 · LE RÉFLEXE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Chercher ce qui manque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5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3986784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49224" y="1444752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1" name="Image 0" descr="assets/envelop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" y="1549908"/>
            <a:ext cx="210312" cy="21031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179576" y="1298448"/>
            <a:ext cx="316382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Circularisation OUVERTE (NAA 505)
</a:t>
            </a:r>
            <a:endParaRPr lang="en-US" sz="1100" dirty="0"/>
          </a:p>
          <a:p>
            <a:pPr indent="0" marL="0">
              <a:buNone/>
            </a:pPr>
            <a:r>
              <a:rPr lang="en-US" sz="93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courrier sans solde pre-indiqué : le fournisseur déclaré SON solde -&gt; revele les dettes omises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654296" y="1298448"/>
            <a:ext cx="3986784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800600" y="1444752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5" name="Image 1" descr="assets/search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756" y="1549908"/>
            <a:ext cx="210312" cy="21031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30952" y="1298448"/>
            <a:ext cx="316382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Recherche de passifs non enregistres
</a:t>
            </a:r>
            <a:endParaRPr lang="en-US" sz="1100" dirty="0"/>
          </a:p>
          <a:p>
            <a:pPr indent="0" marL="0">
              <a:buNone/>
            </a:pPr>
            <a:r>
              <a:rPr lang="en-US" sz="93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décaissements postérieurs à la clôture + FNP + factures N+1 rattachables a N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502920" y="2377440"/>
            <a:ext cx="3986784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49224" y="2523744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19" name="Image 2" descr="assets/cut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2628900"/>
            <a:ext cx="210312" cy="2103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179576" y="2377440"/>
            <a:ext cx="316382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Cut-off achats
</a:t>
            </a:r>
            <a:endParaRPr lang="en-US" sz="1100" dirty="0"/>
          </a:p>
          <a:p>
            <a:pPr indent="0" marL="0">
              <a:buNone/>
            </a:pPr>
            <a:r>
              <a:rPr lang="en-US" sz="93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rattacher au fait générateur (reception / prestation), non a la date de facture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4654296" y="2377440"/>
            <a:ext cx="3986784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4800600" y="2523744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23" name="Image 3" descr="assets/exchange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756" y="2628900"/>
            <a:ext cx="210312" cy="21031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5330952" y="2377440"/>
            <a:ext cx="316382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Rapprochement &amp; analytique
</a:t>
            </a:r>
            <a:endParaRPr lang="en-US" sz="1100" dirty="0"/>
          </a:p>
          <a:p>
            <a:pPr indent="0" marL="0">
              <a:buNone/>
            </a:pPr>
            <a:r>
              <a:rPr lang="en-US" sz="93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 auxiliaire / grand livre ; délai moyen de règlement, ancienneté</a:t>
            </a:r>
            <a:endParaRPr lang="en-US" sz="1100" dirty="0"/>
          </a:p>
        </p:txBody>
      </p:sp>
      <p:sp>
        <p:nvSpPr>
          <p:cNvPr id="25" name="Shape 19"/>
          <p:cNvSpPr/>
          <p:nvPr/>
        </p:nvSpPr>
        <p:spPr>
          <a:xfrm>
            <a:off x="502920" y="3456432"/>
            <a:ext cx="3986784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49224" y="3602736"/>
            <a:ext cx="420624" cy="420624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27" name="Image 4" descr="assets/spy_r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" y="3707892"/>
            <a:ext cx="210312" cy="21031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179576" y="3456432"/>
            <a:ext cx="316382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Risque de fraude (NAA 240)
</a:t>
            </a:r>
            <a:endParaRPr lang="en-US" sz="1100" dirty="0"/>
          </a:p>
          <a:p>
            <a:pPr indent="0" marL="0">
              <a:buNone/>
            </a:pPr>
            <a:r>
              <a:rPr lang="en-US" sz="93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 fictifs, fausses factures, manipulation du cut-off, doublons de paiement</a:t>
            </a:r>
            <a:endParaRPr lang="en-US" sz="1100" dirty="0"/>
          </a:p>
        </p:txBody>
      </p:sp>
      <p:sp>
        <p:nvSpPr>
          <p:cNvPr id="29" name="Shape 22"/>
          <p:cNvSpPr/>
          <p:nvPr/>
        </p:nvSpPr>
        <p:spPr>
          <a:xfrm>
            <a:off x="4654296" y="3456432"/>
            <a:ext cx="3986784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4800600" y="3602736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31" name="Image 5" descr="assets/globe_navy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756" y="3707892"/>
            <a:ext cx="210312" cy="210312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5330952" y="3456432"/>
            <a:ext cx="3163824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Specificite algerienne
</a:t>
            </a:r>
            <a:endParaRPr lang="en-US" sz="1100" dirty="0"/>
          </a:p>
          <a:p>
            <a:pPr indent="0" marL="0">
              <a:buNone/>
            </a:pPr>
            <a:r>
              <a:rPr lang="en-US" sz="93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paiements en espèces encadres ; moyens scripturaux obligatoires au-dela des seuils (LBC/FT)</a:t>
            </a:r>
            <a:endParaRPr 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ERREUR CLASSIQUE A CORRIGER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 pas auditer un fournisseur comme un actif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5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3931920" cy="3108960"/>
          </a:xfrm>
          <a:prstGeom prst="roundRect">
            <a:avLst>
              <a:gd name="adj" fmla="val 2059"/>
            </a:avLst>
          </a:prstGeom>
          <a:solidFill>
            <a:srgbClr val="F7E9E9"/>
          </a:solidFill>
          <a:ln w="9525">
            <a:solidFill>
              <a:srgbClr val="E8C9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627632"/>
            <a:ext cx="603504" cy="603504"/>
          </a:xfrm>
          <a:prstGeom prst="ellipse">
            <a:avLst/>
          </a:prstGeom>
          <a:solidFill>
            <a:srgbClr val="B3282D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times_r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684" y="1778508"/>
            <a:ext cx="301752" cy="30175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81328" y="1645920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réflexe du debutant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77240" y="2377440"/>
            <a:ext cx="3383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Valider » les fournisseurs comme un actif : tester l'EXISTENCE des soldes figurant en balance.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777240" y="3429000"/>
            <a:ext cx="3383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b="1" i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un fournisseur omis n'apparait justement PAS en balance.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4617720" y="1371600"/>
            <a:ext cx="4023360" cy="3108960"/>
          </a:xfrm>
          <a:prstGeom prst="roundRect">
            <a:avLst>
              <a:gd name="adj" fmla="val 2059"/>
            </a:avLst>
          </a:prstGeom>
          <a:solidFill>
            <a:srgbClr val="E7F1EA"/>
          </a:solidFill>
          <a:ln w="9525">
            <a:solidFill>
              <a:srgbClr val="BFE0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4864608" y="1627632"/>
            <a:ext cx="603504" cy="603504"/>
          </a:xfrm>
          <a:prstGeom prst="ellipse">
            <a:avLst/>
          </a:prstGeom>
          <a:solidFill>
            <a:srgbClr val="2C7A3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7" name="Image 1" descr="assets/check_gree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484" y="1778508"/>
            <a:ext cx="301752" cy="301752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5596128" y="1645920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bon réflexe</a:t>
            </a:r>
            <a:endParaRPr lang="en-US" sz="1300" dirty="0"/>
          </a:p>
        </p:txBody>
      </p:sp>
      <p:sp>
        <p:nvSpPr>
          <p:cNvPr id="19" name="Text 15"/>
          <p:cNvSpPr/>
          <p:nvPr/>
        </p:nvSpPr>
        <p:spPr>
          <a:xfrm>
            <a:off x="4892040" y="2377440"/>
            <a:ext cx="35204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Circularisation OUVERTE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des décaissements postérieurs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Seules ces deux techniques couvrent l'exhaustivité des passifs.</a:t>
            </a:r>
            <a:endParaRPr lang="en-US" sz="12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Détecter deux passifs non enregistres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5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3063240"/>
          </a:xfrm>
          <a:prstGeom prst="roundRect">
            <a:avLst>
              <a:gd name="adj" fmla="val 209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822960" y="1783080"/>
            <a:ext cx="822960" cy="82296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earch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1988820"/>
            <a:ext cx="411480" cy="4114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920240" y="169164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Consigne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920240" y="2194560"/>
            <a:ext cx="63093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partir d'un état des décaissements de janvier N+1 et d'un listing de FNP :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deux factures rattachables a N non provisionnées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Chiffrer l'ajustement a proposer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sur l'exhaustivité du poste fournisseurs</a:t>
            </a:r>
            <a:endParaRPr lang="en-US" sz="13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fileinvoice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14H15 · OUTILS 53-54 · 1H15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Dettes fiscales, sociales &amp; TVA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Comptes 42, 43, 44 — maitriser la complexite algerienne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</a:t>
            </a:r>
            <a:endParaRPr lang="en-US" sz="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PREALABLE INDISPENSABLE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veille fiscale n'est pas optionnelle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554480"/>
            <a:ext cx="914400" cy="91440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0" name="Image 0" descr="assets/calendar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1783080"/>
            <a:ext cx="457200" cy="4572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874520" y="1572768"/>
            <a:ext cx="672084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400"/>
              </a:spcAft>
              <a:buSzPct val="100000"/>
              <a:buChar char="•"/>
            </a:pPr>
            <a:r>
              <a:rPr lang="en-US" sz="13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taux et les seuils evoluent CHAQUE ANNEE par la loi de finances.</a:t>
            </a:r>
            <a:endParaRPr lang="en-US" sz="1350" dirty="0"/>
          </a:p>
          <a:p>
            <a:pPr marL="177800" indent="-177800">
              <a:spcAft>
                <a:spcPts val="1400"/>
              </a:spcAft>
              <a:buSzPct val="100000"/>
              <a:buChar char="•"/>
            </a:pPr>
            <a:r>
              <a:rPr lang="en-US" sz="13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 chiffre cite dans ce support est indicatif et doit etre verifie pour l'exercice audite.</a:t>
            </a:r>
            <a:endParaRPr lang="en-US" sz="1350" dirty="0"/>
          </a:p>
          <a:p>
            <a:pPr marL="177800" indent="-177800">
              <a:spcAft>
                <a:spcPts val="1400"/>
              </a:spcAft>
              <a:buSzPct val="100000"/>
              <a:buChar char="•"/>
            </a:pPr>
            <a:r>
              <a:rPr lang="en-US" sz="13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CAC intègre la LF de l'exercice avant de conclure sur IBS, TAP, TVA, IRG et cotisations sociales.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1874520" y="3703320"/>
            <a:ext cx="6766560" cy="777240"/>
          </a:xfrm>
          <a:prstGeom prst="roundRect">
            <a:avLst>
              <a:gd name="adj" fmla="val 8235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2103120" y="3703320"/>
            <a:ext cx="6355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Reflexe formateur  </a:t>
            </a:r>
            <a:pPr indent="0" marL="0">
              <a:buNone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rappeler en debut de séquence la LF applicable a l'exercice et tracer ses references dans le dossier.</a:t>
            </a:r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CARTOGRAPHIE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Comptes 42-44 et points d'audit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</a:t>
            </a:r>
            <a:endParaRPr lang="en-US" sz="800" dirty="0"/>
          </a:p>
        </p:txBody>
      </p:sp>
      <p:graphicFrame>
        <p:nvGraphicFramePr>
          <p:cNvPr id="3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371600"/>
          <a:ext cx="8138160" cy="914400"/>
        </p:xfrm>
        <a:graphic>
          <a:graphicData uri="http://schemas.openxmlformats.org/drawingml/2006/table">
            <a:tbl>
              <a:tblPr/>
              <a:tblGrid>
                <a:gridCol w="960120"/>
                <a:gridCol w="3337560"/>
                <a:gridCol w="3840480"/>
              </a:tblGrid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A4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Nature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A4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Points d'audit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A47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9A23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42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Personnel (rémunérations dues, congés, oppositions)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Rapprochement paie / compta ; congés payés (cpte 428)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9A23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43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Organismes sociaux — CNAS / CASNOS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Cotisations dues, retards, pénalités ; DAS annuelle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9A23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444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État, impôts sur les résultats — IBS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Liasse fiscale, acomptes, taux différenciés (19/23/26 %)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9A23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445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État, taxes sur le CA — TVA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Rapprochement G50, TVA sur FNP/FAE, précompte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C9A23F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447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Autres impôts &amp; taxes — TAP, taxes diverses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0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Assiette CA, conformité à la LF en vigueur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FISCALES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IBS, TAP et IRG salaires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315468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2588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1" name="Shape 9"/>
          <p:cNvSpPr/>
          <p:nvPr/>
        </p:nvSpPr>
        <p:spPr>
          <a:xfrm>
            <a:off x="685800" y="1545336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coins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88" y="1677924"/>
            <a:ext cx="265176" cy="265176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307592" y="1545336"/>
            <a:ext cx="170078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IBS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85800" y="2194560"/>
            <a:ext cx="224942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différenciés selon l'activité (indicatif, sous réserve de la LF) :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685800" y="2953512"/>
            <a:ext cx="224942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4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19 % production de biens</a:t>
            </a:r>
            <a:endParaRPr lang="en-US" sz="1000" dirty="0"/>
          </a:p>
          <a:p>
            <a:pPr marL="177800" indent="-177800">
              <a:spcAft>
                <a:spcPts val="4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23 % BTP / tourisme</a:t>
            </a:r>
            <a:endParaRPr lang="en-US" sz="1000" dirty="0"/>
          </a:p>
          <a:p>
            <a:pPr marL="177800" indent="-177800">
              <a:spcAft>
                <a:spcPts val="4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26 % autres activites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685800" y="3767328"/>
            <a:ext cx="2249424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85800" y="3822192"/>
            <a:ext cx="224942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Controler le rattachement au bon taux et le calcul acomptes / solde.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3282696" y="1325880"/>
            <a:ext cx="2615184" cy="315468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3282696" y="132588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0" name="Shape 17"/>
          <p:cNvSpPr/>
          <p:nvPr/>
        </p:nvSpPr>
        <p:spPr>
          <a:xfrm>
            <a:off x="3465576" y="1545336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1" descr="assets/percent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164" y="1677924"/>
            <a:ext cx="265176" cy="265176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4087368" y="1545336"/>
            <a:ext cx="170078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TAP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3465576" y="2194560"/>
            <a:ext cx="224942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Taxe historiquement assise sur le chiffre d'affaires (particularite algerienne).</a:t>
            </a:r>
            <a:endParaRPr lang="en-US" sz="1000" dirty="0"/>
          </a:p>
        </p:txBody>
      </p:sp>
      <p:sp>
        <p:nvSpPr>
          <p:cNvPr id="24" name="Text 20"/>
          <p:cNvSpPr/>
          <p:nvPr/>
        </p:nvSpPr>
        <p:spPr>
          <a:xfrm>
            <a:off x="3465576" y="2953512"/>
            <a:ext cx="224942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4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Regime modifie par plusieurs LF recentes</a:t>
            </a:r>
            <a:endParaRPr lang="en-US" sz="1000" dirty="0"/>
          </a:p>
          <a:p>
            <a:pPr marL="177800" indent="-177800">
              <a:spcAft>
                <a:spcPts val="4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taux &amp; champ de l'exercice</a:t>
            </a:r>
            <a:endParaRPr lang="en-US" sz="1000" dirty="0"/>
          </a:p>
        </p:txBody>
      </p:sp>
      <p:sp>
        <p:nvSpPr>
          <p:cNvPr id="25" name="Shape 21"/>
          <p:cNvSpPr/>
          <p:nvPr/>
        </p:nvSpPr>
        <p:spPr>
          <a:xfrm>
            <a:off x="3465576" y="3767328"/>
            <a:ext cx="2249424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3465576" y="3822192"/>
            <a:ext cx="224942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Lien direct avec l'assiette CA comptabilisée.</a:t>
            </a:r>
            <a:endParaRPr lang="en-US" sz="950" dirty="0"/>
          </a:p>
        </p:txBody>
      </p:sp>
      <p:sp>
        <p:nvSpPr>
          <p:cNvPr id="27" name="Shape 23"/>
          <p:cNvSpPr/>
          <p:nvPr/>
        </p:nvSpPr>
        <p:spPr>
          <a:xfrm>
            <a:off x="6062472" y="1325880"/>
            <a:ext cx="2615184" cy="315468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8" name="Shape 24"/>
          <p:cNvSpPr/>
          <p:nvPr/>
        </p:nvSpPr>
        <p:spPr>
          <a:xfrm>
            <a:off x="6062472" y="132588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9" name="Shape 25"/>
          <p:cNvSpPr/>
          <p:nvPr/>
        </p:nvSpPr>
        <p:spPr>
          <a:xfrm>
            <a:off x="6245352" y="1545336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30" name="Image 2" descr="assets/users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940" y="1677924"/>
            <a:ext cx="265176" cy="265176"/>
          </a:xfrm>
          <a:prstGeom prst="rect">
            <a:avLst/>
          </a:prstGeom>
        </p:spPr>
      </p:pic>
      <p:sp>
        <p:nvSpPr>
          <p:cNvPr id="31" name="Text 26"/>
          <p:cNvSpPr/>
          <p:nvPr/>
        </p:nvSpPr>
        <p:spPr>
          <a:xfrm>
            <a:off x="6867144" y="1545336"/>
            <a:ext cx="170078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IRG salaires</a:t>
            </a:r>
            <a:endParaRPr lang="en-US" sz="1600" dirty="0"/>
          </a:p>
        </p:txBody>
      </p:sp>
      <p:sp>
        <p:nvSpPr>
          <p:cNvPr id="32" name="Text 27"/>
          <p:cNvSpPr/>
          <p:nvPr/>
        </p:nvSpPr>
        <p:spPr>
          <a:xfrm>
            <a:off x="6245352" y="2194560"/>
            <a:ext cx="224942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Retenue a la source par l'employeur, a reverser.</a:t>
            </a:r>
            <a:endParaRPr lang="en-US" sz="1000" dirty="0"/>
          </a:p>
        </p:txBody>
      </p:sp>
      <p:sp>
        <p:nvSpPr>
          <p:cNvPr id="33" name="Text 28"/>
          <p:cNvSpPr/>
          <p:nvPr/>
        </p:nvSpPr>
        <p:spPr>
          <a:xfrm>
            <a:off x="6245352" y="2953512"/>
            <a:ext cx="224942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4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Rapprocher avec la paie</a:t>
            </a:r>
            <a:endParaRPr lang="en-US" sz="1000" dirty="0"/>
          </a:p>
          <a:p>
            <a:pPr marL="177800" indent="-177800">
              <a:spcAft>
                <a:spcPts val="4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Suivre les contrôles fiscaux</a:t>
            </a:r>
            <a:endParaRPr lang="en-US" sz="1000" dirty="0"/>
          </a:p>
        </p:txBody>
      </p:sp>
      <p:sp>
        <p:nvSpPr>
          <p:cNvPr id="34" name="Shape 29"/>
          <p:cNvSpPr/>
          <p:nvPr/>
        </p:nvSpPr>
        <p:spPr>
          <a:xfrm>
            <a:off x="6245352" y="3767328"/>
            <a:ext cx="2249424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35" name="Text 30"/>
          <p:cNvSpPr/>
          <p:nvPr/>
        </p:nvSpPr>
        <p:spPr>
          <a:xfrm>
            <a:off x="6245352" y="3822192"/>
            <a:ext cx="224942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Avis de verification &amp; rectifications -&gt; lien provisions.</a:t>
            </a:r>
            <a:endParaRPr lang="en-US" sz="9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SOCIALES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CNAS, CASNOS et masse salariale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914400"/>
          </a:xfrm>
          <a:prstGeom prst="roundRect">
            <a:avLst>
              <a:gd name="adj" fmla="val 7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85800" y="1572768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exchang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" y="1700784"/>
            <a:ext cx="256032" cy="25603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371600" y="137160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Rapprochement masse salariale
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comptes 63/64 comptabilisés vs déclarations CNAS ; contrôle de la DAS annuelle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502920" y="2377440"/>
            <a:ext cx="8138160" cy="91440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85800" y="2578608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5" name="Image 1" descr="assets/users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2706624"/>
            <a:ext cx="256032" cy="25603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371600" y="237744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Cotisations patronales &amp; salariales
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globaux fixes par la reglementation (a vérifier pour l'exercice) ; CASNOS pour gerants &amp; non-salariés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502920" y="3383280"/>
            <a:ext cx="8138160" cy="914400"/>
          </a:xfrm>
          <a:prstGeom prst="roundRect">
            <a:avLst>
              <a:gd name="adj" fmla="val 7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85800" y="3584448"/>
            <a:ext cx="512064" cy="512064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9" name="Image 2" descr="assets/war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" y="3712464"/>
            <a:ext cx="256032" cy="25603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371600" y="338328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Retards de versement
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provisionner pénalités &amp; majorations ; un retard CNAS recurrent = signal de tension de trésorerie (lien continuité)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 CONDUCTEUR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passif inverse la logique de l'actif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 ROUGE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31920" cy="3154680"/>
          </a:xfrm>
          <a:prstGeom prst="roundRect">
            <a:avLst>
              <a:gd name="adj" fmla="val 2029"/>
            </a:avLst>
          </a:prstGeom>
          <a:solidFill>
            <a:srgbClr val="E9EEF4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77240" y="1572768"/>
            <a:ext cx="603504" cy="603504"/>
          </a:xfrm>
          <a:prstGeom prst="ellipse">
            <a:avLst/>
          </a:prstGeom>
          <a:solidFill>
            <a:srgbClr val="1C7293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ey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116" y="1723644"/>
            <a:ext cx="301752" cy="30175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517904" y="1591056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2586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ACTIF  (Jour 5)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77240" y="2331720"/>
            <a:ext cx="3429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b="1" dirty="0">
                <a:solidFill>
                  <a:srgbClr val="1258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Assertion dominante : EXISTENCE &amp; VALORISATION</a:t>
            </a:r>
            <a:endParaRPr lang="en-US" sz="12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teste ce qui FIGURE au bilan</a:t>
            </a:r>
            <a:endParaRPr lang="en-US" sz="12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 : surévaluation des actifs</a:t>
            </a:r>
            <a:endParaRPr lang="en-US" sz="12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Démarche : confirmer, evaluer, deprecier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709160" y="1325880"/>
            <a:ext cx="3931920" cy="3154680"/>
          </a:xfrm>
          <a:prstGeom prst="roundRect">
            <a:avLst>
              <a:gd name="adj" fmla="val 2029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983480" y="1572768"/>
            <a:ext cx="603504" cy="603504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search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56" y="1723644"/>
            <a:ext cx="301752" cy="301752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724144" y="1591056"/>
            <a:ext cx="2743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PASSIF  (Jour 6)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4983480" y="2331720"/>
            <a:ext cx="3429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Assertion dominante : EXHAUSTIVITÉ</a:t>
            </a:r>
            <a:endParaRPr lang="en-US" sz="12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cherche ce qui MANQUE au bilan</a:t>
            </a:r>
            <a:endParaRPr lang="en-US" sz="12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 : minorer ou omettre des dettes</a:t>
            </a:r>
            <a:endParaRPr lang="en-US" sz="12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Démarche : raisonner « ce qui n'y est pas »</a:t>
            </a:r>
            <a:endParaRPr lang="en-US" sz="1200" dirty="0"/>
          </a:p>
        </p:txBody>
      </p:sp>
      <p:sp>
        <p:nvSpPr>
          <p:cNvPr id="19" name="Text 15"/>
          <p:cNvSpPr/>
          <p:nvPr/>
        </p:nvSpPr>
        <p:spPr>
          <a:xfrm>
            <a:off x="502920" y="452628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entreprise en difficulté n'a aucun intérêt a surevaluer ses actifs… mais tout intérêt a omettre ses dettes.</a:t>
            </a:r>
            <a:endParaRPr lang="en-US" sz="11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· MÉCANISME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L'outil de cohérence le plus puissant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393192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731520" y="146304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EXIGIBILITE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731520" y="1828800"/>
            <a:ext cx="35204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Livraisons de biens -&gt; a la LIVRAISON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Prestations de services -&gt; a l'ENCAISSEMENT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731520" y="2788920"/>
            <a:ext cx="3520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D'ou des positions bilancielles :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" y="3108960"/>
            <a:ext cx="3520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sur factures a etablir (FAE)</a:t>
            </a:r>
            <a:endParaRPr lang="en-US" sz="11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sur factures non parvenues (FNP)</a:t>
            </a:r>
            <a:endParaRPr lang="en-US" sz="11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15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a régulariser (compte 4458)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617720" y="1298448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864608" y="1554480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0" descr="assets/exchang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6340" y="1696212"/>
            <a:ext cx="283464" cy="283464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5559552" y="1572768"/>
            <a:ext cx="2834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rapprochement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4892040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Declarations mensuelles G50 (et G50 ter)</a:t>
            </a:r>
            <a:endParaRPr lang="en-US" sz="11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collectée comptable vs somme des déclarations ; idem TVA deductible</a:t>
            </a:r>
            <a:endParaRPr lang="en-US" sz="11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Precompte / retenue a la source selon les cas</a:t>
            </a:r>
            <a:endParaRPr lang="en-US" sz="11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Isoler les operations exonerees ou a l'export</a:t>
            </a:r>
            <a:endParaRPr lang="en-US" sz="115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ATELIER TVA · DONNÉES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SARL de services, Alger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1280160" y="1417320"/>
            <a:ext cx="6583680" cy="512064"/>
          </a:xfrm>
          <a:prstGeom prst="roundRect">
            <a:avLst>
              <a:gd name="adj" fmla="val 125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1280160" y="1417320"/>
            <a:ext cx="64008" cy="51206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1" name="Text 9"/>
          <p:cNvSpPr/>
          <p:nvPr/>
        </p:nvSpPr>
        <p:spPr>
          <a:xfrm>
            <a:off x="1481328" y="1417320"/>
            <a:ext cx="4023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 prestations taxables (HT)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5486400" y="1417320"/>
            <a:ext cx="2240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120 000 000 DA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1280160" y="2002536"/>
            <a:ext cx="6583680" cy="51206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1280160" y="2002536"/>
            <a:ext cx="64008" cy="51206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5" name="Text 13"/>
          <p:cNvSpPr/>
          <p:nvPr/>
        </p:nvSpPr>
        <p:spPr>
          <a:xfrm>
            <a:off x="1481328" y="2002536"/>
            <a:ext cx="4023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 exonerees / export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486400" y="2002536"/>
            <a:ext cx="2240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10 000 000 DA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1280160" y="2587752"/>
            <a:ext cx="6583680" cy="512064"/>
          </a:xfrm>
          <a:prstGeom prst="roundRect">
            <a:avLst>
              <a:gd name="adj" fmla="val 125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1280160" y="2587752"/>
            <a:ext cx="64008" cy="51206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9" name="Text 17"/>
          <p:cNvSpPr/>
          <p:nvPr/>
        </p:nvSpPr>
        <p:spPr>
          <a:xfrm>
            <a:off x="1481328" y="2587752"/>
            <a:ext cx="4023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normal de TVA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486400" y="2587752"/>
            <a:ext cx="2240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19 %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1280160" y="3172968"/>
            <a:ext cx="6583680" cy="51206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1280160" y="3172968"/>
            <a:ext cx="64008" cy="51206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3" name="Text 21"/>
          <p:cNvSpPr/>
          <p:nvPr/>
        </p:nvSpPr>
        <p:spPr>
          <a:xfrm>
            <a:off x="1481328" y="3172968"/>
            <a:ext cx="4023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Somme des G50 (TVA collectée déclarée)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486400" y="3172968"/>
            <a:ext cx="2240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21 200 000 DA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1280160" y="3758184"/>
            <a:ext cx="6583680" cy="512064"/>
          </a:xfrm>
          <a:prstGeom prst="roundRect">
            <a:avLst>
              <a:gd name="adj" fmla="val 125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1280160" y="3758184"/>
            <a:ext cx="64008" cy="51206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7" name="Text 25"/>
          <p:cNvSpPr/>
          <p:nvPr/>
        </p:nvSpPr>
        <p:spPr>
          <a:xfrm>
            <a:off x="1481328" y="3758184"/>
            <a:ext cx="40233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Créances clients TTC au 31/12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5486400" y="3758184"/>
            <a:ext cx="2240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9 900 000 DA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502920" y="452628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 : reconstituer la TVA collectée théorique et expliquer l'écart avec le déclaré.</a:t>
            </a:r>
            <a:endParaRPr lang="en-US" sz="11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ATELIER TVA · RÉSOLUTION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l'écart brut au signal faible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685800" y="129844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collectée théorique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572000" y="1298448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120 000 000 × 19 %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6675120" y="1298448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22 800 000 DA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02920" y="1819656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85800" y="1819656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collectée déclarée (G50)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572000" y="1819656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donnee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6675120" y="1819656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21 200 000 DA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02920" y="2340864"/>
            <a:ext cx="8138160" cy="457200"/>
          </a:xfrm>
          <a:prstGeom prst="roundRect">
            <a:avLst>
              <a:gd name="adj" fmla="val 1400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685800" y="2340864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Ecart brut a investiguer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572000" y="2340864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22 800 000 − 21 200 000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6675120" y="2340864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1 600 000 DA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502920" y="2926080"/>
            <a:ext cx="4023360" cy="1600200"/>
          </a:xfrm>
          <a:prstGeom prst="roundRect">
            <a:avLst>
              <a:gd name="adj" fmla="val 4000"/>
            </a:avLst>
          </a:prstGeom>
          <a:solidFill>
            <a:srgbClr val="E7F1EA"/>
          </a:solidFill>
          <a:ln w="9525">
            <a:solidFill>
              <a:srgbClr val="BFE0C9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713232" y="3054096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Ecart n.1 — timing (normal)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713232" y="338328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Prestations facturées non encaissees : TVA non encore exigible.
</a:t>
            </a:r>
            <a:endParaRPr lang="en-US" sz="1050" dirty="0"/>
          </a:p>
          <a:p>
            <a:pPr indent="0" marL="0">
              <a:buNone/>
            </a:pPr>
            <a:r>
              <a:rPr lang="en-US" sz="12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9 900 000 × 19/119 ~ 1 580 700 DA</a:t>
            </a:r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-&gt; compte 4458. Explique l'essentiel de l'écart.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4617720" y="2926080"/>
            <a:ext cx="4023360" cy="1600200"/>
          </a:xfrm>
          <a:prstGeom prst="roundRect">
            <a:avLst>
              <a:gd name="adj" fmla="val 400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4828032" y="3054096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Ecart n.2 — résiduel (le signal faible)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4828032" y="3401568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 19 300 DA</a:t>
            </a:r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investiguer : avoirs, operations exonerees mal classees, arrondis ou anomalie. C'est ce que l'auditeur doit creuser.</a:t>
            </a:r>
            <a:endParaRPr lang="en-US" sz="13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Construire le rapprochement de TVA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3063240"/>
          </a:xfrm>
          <a:prstGeom prst="roundRect">
            <a:avLst>
              <a:gd name="adj" fmla="val 209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822960" y="1783080"/>
            <a:ext cx="822960" cy="82296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percent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1988820"/>
            <a:ext cx="411480" cy="4114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920240" y="169164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Consigne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920240" y="2194560"/>
            <a:ext cx="63093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partir des données de la SARL de services :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Construire le rapprochement de TVA collectée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Isoler la TVA latente sur encaissements (compte 4458)</a:t>
            </a:r>
            <a:endParaRPr lang="en-US" sz="13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Formuler la demande d'explication sur l'écart résiduel</a:t>
            </a:r>
            <a:endParaRPr lang="en-US" sz="13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chartline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15H30 · OUTILS 55-57 · 0H45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Procédures analytiques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— prendre de la hauteur : bilan, résultat, flux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· EMPLOIS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moments, trois fonctions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7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2286000"/>
          </a:xfrm>
          <a:prstGeom prst="roundRect">
            <a:avLst>
              <a:gd name="adj" fmla="val 28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1" name="Shape 9"/>
          <p:cNvSpPr/>
          <p:nvPr/>
        </p:nvSpPr>
        <p:spPr>
          <a:xfrm>
            <a:off x="1508760" y="1645920"/>
            <a:ext cx="603504" cy="60350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search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636" y="1796796"/>
            <a:ext cx="301752" cy="301752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40080" y="2331720"/>
            <a:ext cx="23408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l'ouverture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640080" y="2651760"/>
            <a:ext cx="23408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1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315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685800" y="2944368"/>
            <a:ext cx="224942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analytique préliminaire pour identifier les risques.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3282696" y="1371600"/>
            <a:ext cx="2615184" cy="2286000"/>
          </a:xfrm>
          <a:prstGeom prst="roundRect">
            <a:avLst>
              <a:gd name="adj" fmla="val 28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3282696" y="137160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8" name="Shape 15"/>
          <p:cNvSpPr/>
          <p:nvPr/>
        </p:nvSpPr>
        <p:spPr>
          <a:xfrm>
            <a:off x="4288536" y="1645920"/>
            <a:ext cx="603504" cy="60350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9" name="Image 1" descr="assets/chartbar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12" y="1796796"/>
            <a:ext cx="301752" cy="301752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3419856" y="2331720"/>
            <a:ext cx="23408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 substantif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3419856" y="2651760"/>
            <a:ext cx="23408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1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</a:t>
            </a:r>
            <a:endParaRPr lang="en-US" sz="1000" dirty="0"/>
          </a:p>
        </p:txBody>
      </p:sp>
      <p:sp>
        <p:nvSpPr>
          <p:cNvPr id="22" name="Text 18"/>
          <p:cNvSpPr/>
          <p:nvPr/>
        </p:nvSpPr>
        <p:spPr>
          <a:xfrm>
            <a:off x="3465576" y="2944368"/>
            <a:ext cx="224942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Tester un solde par cohérence d'ensemble quand la relation est prévisible et stable.</a:t>
            </a:r>
            <a:endParaRPr lang="en-US" sz="1050" dirty="0"/>
          </a:p>
        </p:txBody>
      </p:sp>
      <p:sp>
        <p:nvSpPr>
          <p:cNvPr id="23" name="Shape 19"/>
          <p:cNvSpPr/>
          <p:nvPr/>
        </p:nvSpPr>
        <p:spPr>
          <a:xfrm>
            <a:off x="6062472" y="1371600"/>
            <a:ext cx="2615184" cy="2286000"/>
          </a:xfrm>
          <a:prstGeom prst="roundRect">
            <a:avLst>
              <a:gd name="adj" fmla="val 28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4" name="Shape 20"/>
          <p:cNvSpPr/>
          <p:nvPr/>
        </p:nvSpPr>
        <p:spPr>
          <a:xfrm>
            <a:off x="6062472" y="137160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5" name="Shape 21"/>
          <p:cNvSpPr/>
          <p:nvPr/>
        </p:nvSpPr>
        <p:spPr>
          <a:xfrm>
            <a:off x="7068312" y="1645920"/>
            <a:ext cx="603504" cy="60350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2" descr="assets/clipcheck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88" y="1796796"/>
            <a:ext cx="301752" cy="301752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6199632" y="2331720"/>
            <a:ext cx="23408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la clôture</a:t>
            </a:r>
            <a:endParaRPr lang="en-US" sz="1400" dirty="0"/>
          </a:p>
        </p:txBody>
      </p:sp>
      <p:sp>
        <p:nvSpPr>
          <p:cNvPr id="28" name="Text 23"/>
          <p:cNvSpPr/>
          <p:nvPr/>
        </p:nvSpPr>
        <p:spPr>
          <a:xfrm>
            <a:off x="6199632" y="2651760"/>
            <a:ext cx="234086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1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finale</a:t>
            </a:r>
            <a:endParaRPr lang="en-US" sz="1000" dirty="0"/>
          </a:p>
        </p:txBody>
      </p:sp>
      <p:sp>
        <p:nvSpPr>
          <p:cNvPr id="29" name="Text 24"/>
          <p:cNvSpPr/>
          <p:nvPr/>
        </p:nvSpPr>
        <p:spPr>
          <a:xfrm>
            <a:off x="6245352" y="2944368"/>
            <a:ext cx="224942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que les états financiers sont cohérents avec la connaissance acquise.</a:t>
            </a:r>
            <a:endParaRPr lang="en-US" sz="1050" dirty="0"/>
          </a:p>
        </p:txBody>
      </p:sp>
      <p:sp>
        <p:nvSpPr>
          <p:cNvPr id="30" name="Shape 25"/>
          <p:cNvSpPr/>
          <p:nvPr/>
        </p:nvSpPr>
        <p:spPr>
          <a:xfrm>
            <a:off x="502920" y="3886200"/>
            <a:ext cx="8138160" cy="658368"/>
          </a:xfrm>
          <a:prstGeom prst="roundRect">
            <a:avLst>
              <a:gd name="adj" fmla="val 9722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1" name="Text 26"/>
          <p:cNvSpPr/>
          <p:nvPr/>
        </p:nvSpPr>
        <p:spPr>
          <a:xfrm>
            <a:off x="640080" y="3886200"/>
            <a:ext cx="78638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retenir  </a:t>
            </a:r>
            <a:pPr algn="ctr"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revue analytique SANS attente préalable n'a aucune valeur probante.</a:t>
            </a:r>
            <a:endParaRPr lang="en-US" sz="1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· MÉTHODE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Quatre étapes pour une attente valable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7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417320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14173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243584" y="137160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Construire une attente ex ante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que DEVRAIT etre le solde, a partir d'une relation prévisible</a:t>
            </a:r>
            <a:endParaRPr lang="en-US" sz="1350" dirty="0"/>
          </a:p>
        </p:txBody>
      </p:sp>
      <p:pic>
        <p:nvPicPr>
          <p:cNvPr id="12" name="Image 0" descr="assets/arrowdown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84" y="1929384"/>
            <a:ext cx="164592" cy="16459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40080" y="2203704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22037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43584" y="2157984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Fixer un seuil d'écart acceptable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lie au seuil de signification de la mission</a:t>
            </a:r>
            <a:endParaRPr lang="en-US" sz="1350" dirty="0"/>
          </a:p>
        </p:txBody>
      </p:sp>
      <p:pic>
        <p:nvPicPr>
          <p:cNvPr id="16" name="Image 1" descr="assets/arrowdown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715768"/>
            <a:ext cx="164592" cy="164592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40080" y="2990088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8" name="Text 14"/>
          <p:cNvSpPr/>
          <p:nvPr/>
        </p:nvSpPr>
        <p:spPr>
          <a:xfrm>
            <a:off x="640080" y="299008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5"/>
          <p:cNvSpPr/>
          <p:nvPr/>
        </p:nvSpPr>
        <p:spPr>
          <a:xfrm>
            <a:off x="1243584" y="2944368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Comparer au realise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mesurer l'écart entre l'attendu et le constate</a:t>
            </a:r>
            <a:endParaRPr lang="en-US" sz="1350" dirty="0"/>
          </a:p>
        </p:txBody>
      </p:sp>
      <p:pic>
        <p:nvPicPr>
          <p:cNvPr id="20" name="Image 2" descr="assets/arrowdow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3502152"/>
            <a:ext cx="164592" cy="164592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40080" y="3776472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22" name="Text 17"/>
          <p:cNvSpPr/>
          <p:nvPr/>
        </p:nvSpPr>
        <p:spPr>
          <a:xfrm>
            <a:off x="640080" y="377647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18"/>
          <p:cNvSpPr/>
          <p:nvPr/>
        </p:nvSpPr>
        <p:spPr>
          <a:xfrm>
            <a:off x="1243584" y="3730752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Investiguer les écarts significatifs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corroborer les explications de la direction par des elements probants</a:t>
            </a:r>
            <a:endParaRPr lang="en-US" sz="135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· INDICATEURS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Lire les trois états financiers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7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315468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85800" y="1545336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mdbalanc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88" y="1677924"/>
            <a:ext cx="265176" cy="26517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307592" y="1545336"/>
            <a:ext cx="170078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Bilan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85800" y="2240280"/>
            <a:ext cx="2249424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Autonomie financière (CP / total)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Fonds de roulement, BFR, trésorerie nette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Endettement (gearing)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Couverture des emplois stables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3282696" y="1325880"/>
            <a:ext cx="2615184" cy="315468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465576" y="1545336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chartbar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164" y="1677924"/>
            <a:ext cx="265176" cy="265176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087368" y="1545336"/>
            <a:ext cx="170078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Compte de résultat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3465576" y="2240280"/>
            <a:ext cx="2249424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de marge brute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Poids charges variables / fixes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Charges de personnel / CA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Evolution des dotations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6062472" y="1325880"/>
            <a:ext cx="2615184" cy="3154680"/>
          </a:xfrm>
          <a:prstGeom prst="roundRect">
            <a:avLst>
              <a:gd name="adj" fmla="val 2448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245352" y="1545336"/>
            <a:ext cx="530352" cy="530352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water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940" y="1677924"/>
            <a:ext cx="265176" cy="265176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867144" y="1545336"/>
            <a:ext cx="170078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Flux de trésorerie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6245352" y="2240280"/>
            <a:ext cx="2249424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CAF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Variation du BFR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Flux d'investissement &amp; financement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Bénéfice + CAF négative = signal majeur</a:t>
            </a:r>
            <a:endParaRPr lang="en-US" sz="105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PME EN CROISSANCE · BOUMERDES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anomalies à l'œil analytique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7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</a:t>
            </a:r>
            <a:endParaRPr lang="en-US" sz="800" dirty="0"/>
          </a:p>
        </p:txBody>
      </p:sp>
      <p:graphicFrame>
        <p:nvGraphicFramePr>
          <p:cNvPr id="9" name="Chart 0" descr=""/>
          <p:cNvGraphicFramePr/>
          <p:nvPr/>
        </p:nvGraphicFramePr>
        <p:xfrm>
          <a:off x="502920" y="1371600"/>
          <a:ext cx="4114800" cy="31089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10" name="Shape 7"/>
          <p:cNvSpPr/>
          <p:nvPr/>
        </p:nvSpPr>
        <p:spPr>
          <a:xfrm>
            <a:off x="4846320" y="1371600"/>
            <a:ext cx="3794760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992624" y="1517904"/>
            <a:ext cx="420624" cy="420624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12" name="Image 0" descr="assets/minus_r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80" y="1623060"/>
            <a:ext cx="210312" cy="21031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522976" y="1371600"/>
            <a:ext cx="301752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 +25 % mais marge brute -5 pts
</a:t>
            </a:r>
            <a:endParaRPr lang="en-US" sz="1050" dirty="0"/>
          </a:p>
          <a:p>
            <a:pPr indent="0" marL="0">
              <a:buNone/>
            </a:pPr>
            <a:r>
              <a:rPr lang="en-US" sz="9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Sans changement de mix : suspecter une erreur de cut-off / valorisation des stocks ou des achats sous-évalués (FNP omises).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846320" y="2432304"/>
            <a:ext cx="3794760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992624" y="2578608"/>
            <a:ext cx="420624" cy="420624"/>
          </a:xfrm>
          <a:prstGeom prst="ellipse">
            <a:avLst/>
          </a:prstGeom>
          <a:solidFill>
            <a:srgbClr val="C9A23F"/>
          </a:solidFill>
          <a:ln/>
        </p:spPr>
      </p:sp>
      <p:pic>
        <p:nvPicPr>
          <p:cNvPr id="16" name="Image 1" descr="assets/war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0" y="2683764"/>
            <a:ext cx="210312" cy="21031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522976" y="2432304"/>
            <a:ext cx="301752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Créances +60 % pour un CA +25 %
</a:t>
            </a:r>
            <a:endParaRPr lang="en-US" sz="1050" dirty="0"/>
          </a:p>
          <a:p>
            <a:pPr indent="0" marL="0">
              <a:buNone/>
            </a:pPr>
            <a:r>
              <a:rPr lang="en-US" sz="9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 client qui dérape : risque de recouvrabilité (dépréciation) et de CA fictif en fin d'exercice.</a:t>
            </a:r>
            <a:endParaRPr lang="en-US" sz="1050" dirty="0"/>
          </a:p>
        </p:txBody>
      </p:sp>
      <p:sp>
        <p:nvSpPr>
          <p:cNvPr id="18" name="Shape 13"/>
          <p:cNvSpPr/>
          <p:nvPr/>
        </p:nvSpPr>
        <p:spPr>
          <a:xfrm>
            <a:off x="4846320" y="3493008"/>
            <a:ext cx="3794760" cy="969264"/>
          </a:xfrm>
          <a:prstGeom prst="roundRect">
            <a:avLst>
              <a:gd name="adj" fmla="val 660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9" name="Shape 14"/>
          <p:cNvSpPr/>
          <p:nvPr/>
        </p:nvSpPr>
        <p:spPr>
          <a:xfrm>
            <a:off x="4992624" y="3639312"/>
            <a:ext cx="420624" cy="420624"/>
          </a:xfrm>
          <a:prstGeom prst="ellipse">
            <a:avLst/>
          </a:prstGeom>
          <a:solidFill>
            <a:srgbClr val="0E2A47"/>
          </a:solidFill>
          <a:ln/>
        </p:spPr>
      </p:sp>
      <p:pic>
        <p:nvPicPr>
          <p:cNvPr id="20" name="Image 2" descr="assets/water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780" y="3744468"/>
            <a:ext cx="210312" cy="210312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522976" y="3493008"/>
            <a:ext cx="301752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Bénéfice positif mais CAF négative
</a:t>
            </a:r>
            <a:endParaRPr lang="en-US" sz="1050" dirty="0"/>
          </a:p>
          <a:p>
            <a:pPr indent="0" marL="0">
              <a:buNone/>
            </a:pPr>
            <a:r>
              <a:rPr lang="en-US" sz="9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« de papier » non transformé en trésorerie : qualité du résultat et continuité en jeu.</a:t>
            </a:r>
            <a:endParaRPr lang="en-US" sz="105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Du chiffre a la question d'audit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7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54480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bulb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" y="1691640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17320" y="155448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bon réflexe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49808" y="2240280"/>
            <a:ext cx="352044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revue analytique n'est pas un tableau de variations : c'est une démarche de questionnement.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Chaque écart &gt; seuil devient une hypothèse a corroborer, jamais une explication a accepter telle quelle.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explications de la direction sont un point de départ, pas une conclusion.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Documenter l'attente AVANT de regarder le realise.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617720" y="1325880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64608" y="1554480"/>
            <a:ext cx="548640" cy="548640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target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68" y="1691640"/>
            <a:ext cx="274320" cy="2743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532120" y="1554480"/>
            <a:ext cx="2834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Piege a eviter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4864608" y="2240280"/>
            <a:ext cx="35661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contenter d'un commentaire général (« hausse d'activité ») sans le chiffrer.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Confondre correlation et explication probante.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Négliger le compte de flux : un bénéfice sans trésorerie est un signal de continuité.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Oublier de relier l'analytique aux assertions testees.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journée en trois temps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417320"/>
            <a:ext cx="2615184" cy="2788920"/>
          </a:xfrm>
          <a:prstGeom prst="roundRect">
            <a:avLst>
              <a:gd name="adj" fmla="val 2448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41732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1" name="Shape 9"/>
          <p:cNvSpPr/>
          <p:nvPr/>
        </p:nvSpPr>
        <p:spPr>
          <a:xfrm>
            <a:off x="1426464" y="1709928"/>
            <a:ext cx="768096" cy="768096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layers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8488" y="1901952"/>
            <a:ext cx="384048" cy="38404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85800" y="2606040"/>
            <a:ext cx="2249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 cycle par cycle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722376" y="3200400"/>
            <a:ext cx="217627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Postes de passif selon le SCF : capitaux propres, provisions, dettes financières, fournisseurs, fiscal &amp; social, TVA.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12648" y="1527048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3282696" y="1417320"/>
            <a:ext cx="2615184" cy="2788920"/>
          </a:xfrm>
          <a:prstGeom prst="roundRect">
            <a:avLst>
              <a:gd name="adj" fmla="val 2448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3282696" y="141732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8" name="Shape 15"/>
          <p:cNvSpPr/>
          <p:nvPr/>
        </p:nvSpPr>
        <p:spPr>
          <a:xfrm>
            <a:off x="4206240" y="1709928"/>
            <a:ext cx="768096" cy="768096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9" name="Image 1" descr="assets/chartline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64" y="1901952"/>
            <a:ext cx="384048" cy="38404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3465576" y="2606040"/>
            <a:ext cx="2249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Prise de hauteur analytique</a:t>
            </a:r>
            <a:endParaRPr lang="en-US" sz="1450" dirty="0"/>
          </a:p>
        </p:txBody>
      </p:sp>
      <p:sp>
        <p:nvSpPr>
          <p:cNvPr id="21" name="Text 17"/>
          <p:cNvSpPr/>
          <p:nvPr/>
        </p:nvSpPr>
        <p:spPr>
          <a:xfrm>
            <a:off x="3502152" y="3200400"/>
            <a:ext cx="217627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: relier bilan, compte de résultat et tableau de flux de trésorerie pour détecter les zones de risque.</a:t>
            </a:r>
            <a:endParaRPr lang="en-US" sz="1050" dirty="0"/>
          </a:p>
        </p:txBody>
      </p:sp>
      <p:sp>
        <p:nvSpPr>
          <p:cNvPr id="22" name="Text 18"/>
          <p:cNvSpPr/>
          <p:nvPr/>
        </p:nvSpPr>
        <p:spPr>
          <a:xfrm>
            <a:off x="3392424" y="1527048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23" name="Shape 19"/>
          <p:cNvSpPr/>
          <p:nvPr/>
        </p:nvSpPr>
        <p:spPr>
          <a:xfrm>
            <a:off x="6062472" y="1417320"/>
            <a:ext cx="2615184" cy="2788920"/>
          </a:xfrm>
          <a:prstGeom prst="roundRect">
            <a:avLst>
              <a:gd name="adj" fmla="val 2448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4" name="Shape 20"/>
          <p:cNvSpPr/>
          <p:nvPr/>
        </p:nvSpPr>
        <p:spPr>
          <a:xfrm>
            <a:off x="6062472" y="141732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5" name="Shape 21"/>
          <p:cNvSpPr/>
          <p:nvPr/>
        </p:nvSpPr>
        <p:spPr>
          <a:xfrm>
            <a:off x="6986016" y="1709928"/>
            <a:ext cx="768096" cy="768096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2" descr="assets/lifering_whit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40" y="1901952"/>
            <a:ext cx="384048" cy="384048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6245352" y="2606040"/>
            <a:ext cx="2249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Jugement de continuité</a:t>
            </a:r>
            <a:endParaRPr lang="en-US" sz="1450" dirty="0"/>
          </a:p>
        </p:txBody>
      </p:sp>
      <p:sp>
        <p:nvSpPr>
          <p:cNvPr id="28" name="Text 23"/>
          <p:cNvSpPr/>
          <p:nvPr/>
        </p:nvSpPr>
        <p:spPr>
          <a:xfrm>
            <a:off x="6281928" y="3200400"/>
            <a:ext cx="217627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et conséquences juridiques algériennes : alerte (715 bis 11) et capitaux propres insuffisants (715 bis 20).</a:t>
            </a:r>
            <a:endParaRPr lang="en-US" sz="1050" dirty="0"/>
          </a:p>
        </p:txBody>
      </p:sp>
      <p:sp>
        <p:nvSpPr>
          <p:cNvPr id="29" name="Text 24"/>
          <p:cNvSpPr/>
          <p:nvPr/>
        </p:nvSpPr>
        <p:spPr>
          <a:xfrm>
            <a:off x="6172200" y="1527048"/>
            <a:ext cx="457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30" name="Text 25"/>
          <p:cNvSpPr/>
          <p:nvPr/>
        </p:nvSpPr>
        <p:spPr>
          <a:xfrm>
            <a:off x="502920" y="4370832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cas de synthèse OUED-ZENATI DISTRIBUTION mobilise l'ensemble de ces acquis.</a:t>
            </a:r>
            <a:endParaRPr lang="en-US" sz="115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lifering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16H15 · OUTILS 58-59 · 0H45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Continuité d'exploitation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&amp; procédure d'alerte — la conclusion qui engage le commissaire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· PRINCIPE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continuité, hypothèse fondatrice des comptes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8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8138160" cy="1234440"/>
          </a:xfrm>
          <a:prstGeom prst="roundRect">
            <a:avLst>
              <a:gd name="adj" fmla="val 5185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77240" y="1572768"/>
            <a:ext cx="713232" cy="71323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lifering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" y="1751076"/>
            <a:ext cx="356616" cy="35661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691640" y="1463040"/>
            <a:ext cx="67665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comptes sont etablis dans l'hypothèse de continuité d'exploitation.
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cette hypothèse est compromise, l'évaluation des actifs et passifs (valeur liquidative vs valeur d'usage) et l'opinion d'audit changent radicalement.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502920" y="2743200"/>
            <a:ext cx="3977640" cy="1783080"/>
          </a:xfrm>
          <a:prstGeom prst="roundRect">
            <a:avLst>
              <a:gd name="adj" fmla="val 35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85800" y="2944368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5" name="Image 1" descr="assets/scal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3072384"/>
            <a:ext cx="256032" cy="25603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280160" y="2944368"/>
            <a:ext cx="3063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responsabilité de la direction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685800" y="3547872"/>
            <a:ext cx="3611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Apprecier la capacité a poursuivre l'exploitation</a:t>
            </a:r>
            <a:endParaRPr lang="en-US" sz="105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Etablir un budget / des prévisions</a:t>
            </a:r>
            <a:endParaRPr lang="en-US" sz="105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Fournir les informations en annexe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4663440" y="2743200"/>
            <a:ext cx="3977640" cy="1783080"/>
          </a:xfrm>
          <a:prstGeom prst="roundRect">
            <a:avLst>
              <a:gd name="adj" fmla="val 359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846320" y="2944368"/>
            <a:ext cx="512064" cy="512064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0" name="Image 2" descr="assets/magnifier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36" y="3072384"/>
            <a:ext cx="256032" cy="25603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440680" y="2944368"/>
            <a:ext cx="3063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responsabilité du commissaire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4846320" y="3547872"/>
            <a:ext cx="3611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Apprecier le caractere approprié de l'hypothèse</a:t>
            </a:r>
            <a:endParaRPr lang="en-US" sz="105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Rechercher les indices de risque</a:t>
            </a:r>
            <a:endParaRPr lang="en-US" sz="105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et tirer les conséquences sur l'opinion</a:t>
            </a:r>
            <a:endParaRPr lang="en-US" sz="105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· FAISCEAU D'INDICES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Détecter les signaux de menace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8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320040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25880"/>
            <a:ext cx="2615184" cy="64008"/>
          </a:xfrm>
          <a:prstGeom prst="rect">
            <a:avLst/>
          </a:prstGeom>
          <a:solidFill>
            <a:srgbClr val="B3282D"/>
          </a:solidFill>
          <a:ln/>
        </p:spPr>
      </p:sp>
      <p:sp>
        <p:nvSpPr>
          <p:cNvPr id="11" name="Shape 9"/>
          <p:cNvSpPr/>
          <p:nvPr/>
        </p:nvSpPr>
        <p:spPr>
          <a:xfrm>
            <a:off x="685800" y="156362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coins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" y="1691640"/>
            <a:ext cx="256032" cy="256032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280160" y="156362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Financiers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685800" y="2240280"/>
            <a:ext cx="22494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 négatifs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Emprunts a terme echu sans renouvellement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Capacité d'autofinancement négative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Ratios de structure dégradés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Defaut de paiement fournisseurs / fisc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282696" y="1325880"/>
            <a:ext cx="2615184" cy="320040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3282696" y="132588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7" name="Shape 14"/>
          <p:cNvSpPr/>
          <p:nvPr/>
        </p:nvSpPr>
        <p:spPr>
          <a:xfrm>
            <a:off x="3465576" y="156362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8" name="Image 1" descr="assets/gears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92" y="1691640"/>
            <a:ext cx="256032" cy="256032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4059936" y="156362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Operationnels</a:t>
            </a:r>
            <a:endParaRPr lang="en-US" sz="1350" dirty="0"/>
          </a:p>
        </p:txBody>
      </p:sp>
      <p:sp>
        <p:nvSpPr>
          <p:cNvPr id="20" name="Text 16"/>
          <p:cNvSpPr/>
          <p:nvPr/>
        </p:nvSpPr>
        <p:spPr>
          <a:xfrm>
            <a:off x="3465576" y="2240280"/>
            <a:ext cx="22494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Perte de dirigeants ou clients cles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Pénurie d'approvisionnements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Sous-activité, perte de marché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Conflits sociaux prolonges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Restrictions d'importation</a:t>
            </a:r>
            <a:endParaRPr lang="en-US" sz="1000" dirty="0"/>
          </a:p>
        </p:txBody>
      </p:sp>
      <p:sp>
        <p:nvSpPr>
          <p:cNvPr id="21" name="Shape 17"/>
          <p:cNvSpPr/>
          <p:nvPr/>
        </p:nvSpPr>
        <p:spPr>
          <a:xfrm>
            <a:off x="6062472" y="1325880"/>
            <a:ext cx="2615184" cy="320040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6062472" y="1325880"/>
            <a:ext cx="2615184" cy="64008"/>
          </a:xfrm>
          <a:prstGeom prst="rect">
            <a:avLst/>
          </a:prstGeom>
          <a:solidFill>
            <a:srgbClr val="1C7293"/>
          </a:solidFill>
          <a:ln/>
        </p:spPr>
      </p:sp>
      <p:sp>
        <p:nvSpPr>
          <p:cNvPr id="23" name="Shape 19"/>
          <p:cNvSpPr/>
          <p:nvPr/>
        </p:nvSpPr>
        <p:spPr>
          <a:xfrm>
            <a:off x="6245352" y="156362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4" name="Image 2" descr="assets/flag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8" y="1691640"/>
            <a:ext cx="256032" cy="256032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839712" y="156362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Autres</a:t>
            </a:r>
            <a:endParaRPr lang="en-US" sz="1350" dirty="0"/>
          </a:p>
        </p:txBody>
      </p:sp>
      <p:sp>
        <p:nvSpPr>
          <p:cNvPr id="26" name="Text 21"/>
          <p:cNvSpPr/>
          <p:nvPr/>
        </p:nvSpPr>
        <p:spPr>
          <a:xfrm>
            <a:off x="6245352" y="2240280"/>
            <a:ext cx="2249424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Litiges majeurs en cours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Non-respect d'obligations legales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social entamé (715 bis 20)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Procédures réglementaires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Evenements externes (sanctions, change)</a:t>
            </a:r>
            <a:endParaRPr lang="en-US" sz="1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· DÉMARCHE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Evaluer, c'est se projeter sur 12 mois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8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371600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13716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243584" y="132588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Recenser les indices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rassembler le faisceau d'indices financiers, opérationnels et autres</a:t>
            </a:r>
            <a:endParaRPr lang="en-US" sz="1350" dirty="0"/>
          </a:p>
        </p:txBody>
      </p:sp>
      <p:pic>
        <p:nvPicPr>
          <p:cNvPr id="12" name="Image 0" descr="assets/arrowdown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84" y="1828800"/>
            <a:ext cx="146304" cy="14630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40080" y="2011680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2011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43584" y="196596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Obtenir le plan de la direction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de trésorerie sur 12 mois minimum a compter de la clôture</a:t>
            </a:r>
            <a:endParaRPr lang="en-US" sz="1350" dirty="0"/>
          </a:p>
        </p:txBody>
      </p:sp>
      <p:pic>
        <p:nvPicPr>
          <p:cNvPr id="16" name="Image 1" descr="assets/arrowdown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468880"/>
            <a:ext cx="146304" cy="146304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40080" y="2651760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18" name="Text 14"/>
          <p:cNvSpPr/>
          <p:nvPr/>
        </p:nvSpPr>
        <p:spPr>
          <a:xfrm>
            <a:off x="640080" y="26517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5"/>
          <p:cNvSpPr/>
          <p:nvPr/>
        </p:nvSpPr>
        <p:spPr>
          <a:xfrm>
            <a:off x="1243584" y="260604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Tester la robustesse du plan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challenger les hypothèses cles : CA, encaissements, financements obtenus</a:t>
            </a:r>
            <a:endParaRPr lang="en-US" sz="1350" dirty="0"/>
          </a:p>
        </p:txBody>
      </p:sp>
      <p:pic>
        <p:nvPicPr>
          <p:cNvPr id="20" name="Image 2" descr="assets/arrowdow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3108960"/>
            <a:ext cx="146304" cy="146304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40080" y="3291840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22" name="Text 17"/>
          <p:cNvSpPr/>
          <p:nvPr/>
        </p:nvSpPr>
        <p:spPr>
          <a:xfrm>
            <a:off x="640080" y="32918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18"/>
          <p:cNvSpPr/>
          <p:nvPr/>
        </p:nvSpPr>
        <p:spPr>
          <a:xfrm>
            <a:off x="1243584" y="324612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Apprecier les mesures correctives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leur caractere réaliste et leur probabilité de mise en oeuvre effective</a:t>
            </a:r>
            <a:endParaRPr lang="en-US" sz="1350" dirty="0"/>
          </a:p>
        </p:txBody>
      </p:sp>
      <p:pic>
        <p:nvPicPr>
          <p:cNvPr id="24" name="Image 3" descr="assets/arrowdown_gol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" y="3749040"/>
            <a:ext cx="146304" cy="146304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640080" y="3931920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26" name="Text 20"/>
          <p:cNvSpPr/>
          <p:nvPr/>
        </p:nvSpPr>
        <p:spPr>
          <a:xfrm>
            <a:off x="640080" y="39319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27" name="Text 21"/>
          <p:cNvSpPr/>
          <p:nvPr/>
        </p:nvSpPr>
        <p:spPr>
          <a:xfrm>
            <a:off x="1243584" y="388620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Conclure sur l'hypothèse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appropriée / incertitude significative / inappropriée</a:t>
            </a:r>
            <a:endParaRPr lang="en-US" sz="135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· INCIDENCE SUR LE RAPPORT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Quatre situations, quatre opinions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8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64008" cy="713232"/>
          </a:xfrm>
          <a:prstGeom prst="rect">
            <a:avLst/>
          </a:prstGeom>
          <a:solidFill>
            <a:srgbClr val="2C7A3F"/>
          </a:solidFill>
          <a:ln/>
        </p:spPr>
      </p:sp>
      <p:sp>
        <p:nvSpPr>
          <p:cNvPr id="11" name="Shape 9"/>
          <p:cNvSpPr/>
          <p:nvPr/>
        </p:nvSpPr>
        <p:spPr>
          <a:xfrm>
            <a:off x="713232" y="1545336"/>
            <a:ext cx="365760" cy="365760"/>
          </a:xfrm>
          <a:prstGeom prst="ellipse">
            <a:avLst/>
          </a:prstGeom>
          <a:solidFill>
            <a:srgbClr val="2C7A3F"/>
          </a:solidFill>
          <a:ln/>
        </p:spPr>
      </p:sp>
      <p:sp>
        <p:nvSpPr>
          <p:cNvPr id="12" name="Text 10"/>
          <p:cNvSpPr/>
          <p:nvPr/>
        </p:nvSpPr>
        <p:spPr>
          <a:xfrm>
            <a:off x="713232" y="154533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234440" y="1435608"/>
            <a:ext cx="33832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Continuité non remise en cause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709160" y="1435608"/>
            <a:ext cx="37947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Aucune incertitude significative. Opinion non modifiee.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502920" y="2176272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502920" y="2176272"/>
            <a:ext cx="64008" cy="713232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7" name="Shape 15"/>
          <p:cNvSpPr/>
          <p:nvPr/>
        </p:nvSpPr>
        <p:spPr>
          <a:xfrm>
            <a:off x="713232" y="2350008"/>
            <a:ext cx="365760" cy="36576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8" name="Text 16"/>
          <p:cNvSpPr/>
          <p:nvPr/>
        </p:nvSpPr>
        <p:spPr>
          <a:xfrm>
            <a:off x="713232" y="235000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34440" y="2240280"/>
            <a:ext cx="33832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Incertitude significative bien décrite en annexe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709160" y="2240280"/>
            <a:ext cx="37947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Opinion non modifiee + paragraphe d'observation sur l'incertitude (NAA 706).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502920" y="2980944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502920" y="2980944"/>
            <a:ext cx="64008" cy="713232"/>
          </a:xfrm>
          <a:prstGeom prst="rect">
            <a:avLst/>
          </a:prstGeom>
          <a:solidFill>
            <a:srgbClr val="B3282D"/>
          </a:solidFill>
          <a:ln/>
        </p:spPr>
      </p:sp>
      <p:sp>
        <p:nvSpPr>
          <p:cNvPr id="23" name="Shape 21"/>
          <p:cNvSpPr/>
          <p:nvPr/>
        </p:nvSpPr>
        <p:spPr>
          <a:xfrm>
            <a:off x="713232" y="3154680"/>
            <a:ext cx="365760" cy="36576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24" name="Text 22"/>
          <p:cNvSpPr/>
          <p:nvPr/>
        </p:nvSpPr>
        <p:spPr>
          <a:xfrm>
            <a:off x="713232" y="31546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234440" y="3044952"/>
            <a:ext cx="33832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Incertitude significative mal ou non décrite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4709160" y="3044952"/>
            <a:ext cx="37947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insuffisante : opinion avec réserve ou défavorable (NAA 705).</a:t>
            </a:r>
            <a:endParaRPr lang="en-US" sz="1050" dirty="0"/>
          </a:p>
        </p:txBody>
      </p:sp>
      <p:sp>
        <p:nvSpPr>
          <p:cNvPr id="27" name="Shape 25"/>
          <p:cNvSpPr/>
          <p:nvPr/>
        </p:nvSpPr>
        <p:spPr>
          <a:xfrm>
            <a:off x="502920" y="3785616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502920" y="3785616"/>
            <a:ext cx="64008" cy="713232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9" name="Shape 27"/>
          <p:cNvSpPr/>
          <p:nvPr/>
        </p:nvSpPr>
        <p:spPr>
          <a:xfrm>
            <a:off x="713232" y="3959352"/>
            <a:ext cx="365760" cy="365760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30" name="Text 28"/>
          <p:cNvSpPr/>
          <p:nvPr/>
        </p:nvSpPr>
        <p:spPr>
          <a:xfrm>
            <a:off x="713232" y="395935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234440" y="3849624"/>
            <a:ext cx="33832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Hypothèse de continuité inappropriée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4709160" y="3849624"/>
            <a:ext cx="37947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Comptes etablis en continuité a tort : opinion défavorable (NAA 705).</a:t>
            </a:r>
            <a:endParaRPr lang="en-US" sz="105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⚠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siren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ARTICULATION LEGALE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procédure d'alerte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Quand le commissaire passe du constat a l'action — C. com. algérien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</a:t>
            </a:r>
            <a:endParaRPr lang="en-US" sz="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ART. 715 BIS 11 C. COM.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L'alerte graduée en quatre temps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371600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13716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243584" y="132588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Demande d'explications écrite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 dirigeant, sur les faits de nature à compromettre la continuité — réponse sous délai</a:t>
            </a:r>
            <a:endParaRPr lang="en-US" sz="1350" dirty="0"/>
          </a:p>
        </p:txBody>
      </p:sp>
      <p:pic>
        <p:nvPicPr>
          <p:cNvPr id="12" name="Image 0" descr="assets/arrowdown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84" y="1883664"/>
            <a:ext cx="164592" cy="16459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40080" y="2157984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21579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43584" y="2112264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Saisine de l'organe d'administration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défaut de réponse ou si elle ne rassure pas : invitation à délibérer</a:t>
            </a:r>
            <a:endParaRPr lang="en-US" sz="1350" dirty="0"/>
          </a:p>
        </p:txBody>
      </p:sp>
      <p:pic>
        <p:nvPicPr>
          <p:cNvPr id="16" name="Image 1" descr="assets/arrowdown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670048"/>
            <a:ext cx="164592" cy="164592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40080" y="2944368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18" name="Text 14"/>
          <p:cNvSpPr/>
          <p:nvPr/>
        </p:nvSpPr>
        <p:spPr>
          <a:xfrm>
            <a:off x="640080" y="29443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5"/>
          <p:cNvSpPr/>
          <p:nvPr/>
        </p:nvSpPr>
        <p:spPr>
          <a:xfrm>
            <a:off x="1243584" y="2898648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Rapport spécial à l'assemblée générale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des actionnaires sur la situation et l'inaction des organes</a:t>
            </a:r>
            <a:endParaRPr lang="en-US" sz="1350" dirty="0"/>
          </a:p>
        </p:txBody>
      </p:sp>
      <p:pic>
        <p:nvPicPr>
          <p:cNvPr id="20" name="Image 2" descr="assets/arrowdow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3456432"/>
            <a:ext cx="164592" cy="164592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40080" y="3730752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22" name="Text 17"/>
          <p:cNvSpPr/>
          <p:nvPr/>
        </p:nvSpPr>
        <p:spPr>
          <a:xfrm>
            <a:off x="640080" y="373075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18"/>
          <p:cNvSpPr/>
          <p:nvPr/>
        </p:nvSpPr>
        <p:spPr>
          <a:xfrm>
            <a:off x="1243584" y="3685032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Information du président du tribunal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ultime étape : signalement à l'autorité judiciaire compétente</a:t>
            </a:r>
            <a:endParaRPr lang="en-US" sz="135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ART. 715 BIS 20 C. COM.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Capitaux propres en dessous du quart du capital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8138160" cy="1371600"/>
          </a:xfrm>
          <a:prstGeom prst="roundRect">
            <a:avLst>
              <a:gd name="adj" fmla="val 4667"/>
            </a:avLst>
          </a:prstGeom>
          <a:solidFill>
            <a:srgbClr val="F7E9E9"/>
          </a:solidFill>
          <a:ln w="9525">
            <a:solidFill>
              <a:srgbClr val="B3282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77240" y="1591056"/>
            <a:ext cx="822960" cy="822960"/>
          </a:xfrm>
          <a:prstGeom prst="ellipse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iren_r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1796796"/>
            <a:ext cx="411480" cy="41148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783080" y="1463040"/>
            <a:ext cx="67208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 les capitaux propres deviennent inferieurs au quart du capital social
</a:t>
            </a:r>
            <a:endParaRPr lang="en-US" sz="1400" dirty="0"/>
          </a:p>
          <a:p>
            <a:pPr indent="0" marL="0"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conseil / gerant doit convoquer l'AGE dans les 4 mois suivant l'approbation des comptes ayant fait apparaitre la perte, pour decider : dissolution anticipée OU régularisation (réduction puis reconstitution du capital).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502920" y="2834640"/>
            <a:ext cx="3977640" cy="1691640"/>
          </a:xfrm>
          <a:prstGeom prst="roundRect">
            <a:avLst>
              <a:gd name="adj" fmla="val 378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85800" y="3017520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5" name="Image 1" descr="assets/clos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" y="3140964"/>
            <a:ext cx="246888" cy="24688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271016" y="3017520"/>
            <a:ext cx="3063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défaut de convocation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685800" y="3584448"/>
            <a:ext cx="3611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 interesse peut demander la dissolution en justice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commissaire en fait état dans son rapport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 en jeu la responsabilité des dirigeants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4663440" y="2834640"/>
            <a:ext cx="3977640" cy="1691640"/>
          </a:xfrm>
          <a:prstGeom prst="roundRect">
            <a:avLst>
              <a:gd name="adj" fmla="val 3784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846320" y="3017520"/>
            <a:ext cx="493776" cy="493776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0" name="Image 2" descr="assets/check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4" y="3140964"/>
            <a:ext cx="246888" cy="24688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431536" y="3017520"/>
            <a:ext cx="3063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Role du commissaire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4846320" y="3584448"/>
            <a:ext cx="3611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le déclenchement effectif de la procédure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Apprecier la sincérité de l'information aux actionnaires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Articuler avec l'alerte 715 bis 11 si continuité menacée</a:t>
            </a:r>
            <a:endParaRPr lang="en-US" sz="1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PROFESSIONNEL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L'alerte, un devoir au coeur de la mission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72768"/>
            <a:ext cx="566928" cy="566928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gavel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1714500"/>
            <a:ext cx="283464" cy="28346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44752" y="1572768"/>
            <a:ext cx="2834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Fondement légal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749808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10-01 relative aux professions de l'expert-comptable, du commissaire aux comptes et du comptable agree.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de commerce : art. 715 bis 11 (alerte) et 715 bis 20 (capital entamé).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L'alerte est une obligation, pas une faculte : son omission engage la responsabilité du commissaire.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617720" y="1325880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64608" y="1572768"/>
            <a:ext cx="566928" cy="56692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balanc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40" y="1714500"/>
            <a:ext cx="283464" cy="283464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559552" y="1572768"/>
            <a:ext cx="2834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Posture du commissaire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4864608" y="2286000"/>
            <a:ext cx="3566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Agir avec discernement : l'alerte n'est pas une immixtion dans la gestion.</a:t>
            </a:r>
            <a:endParaRPr lang="en-US" sz="11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Tracer chaque étape par écrit (preuve de diligence).</a:t>
            </a:r>
            <a:endParaRPr lang="en-US" sz="11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Respecter la gradation : ne pas bruler les étapes.</a:t>
            </a:r>
            <a:endParaRPr lang="en-US" sz="11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Concilier devoir d'alerte et secret professionnel.</a:t>
            </a:r>
            <a:endParaRPr lang="en-US" sz="11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building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 ROUGE INTÉGRATEUR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SPA Oued-Zenati Distribution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Mobiliser toutes les sequences du jour sur une entreprise en difficulté — Constantine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DÉROULÉ PÉDAGOGIQUE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Programme détaillé — 08h30 / 16h30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8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298448"/>
          <a:ext cx="8138160" cy="914400"/>
        </p:xfrm>
        <a:graphic>
          <a:graphicData uri="http://schemas.openxmlformats.org/drawingml/2006/table">
            <a:tbl>
              <a:tblPr/>
              <a:tblGrid>
                <a:gridCol w="1005840"/>
                <a:gridCol w="4754880"/>
                <a:gridCol w="1005840"/>
                <a:gridCol w="1371600"/>
              </a:tblGrid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Horaire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A4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Séquence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A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Duree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A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Outils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A47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08h30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Quizz de reprise &amp; synthèse du Jour 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0h15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08h45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Audit des capitaux propres (cpte 10)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0h45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09h30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Provisions pour risques &amp; charges (cpte 15)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1h00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10h30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Engagements de retraite &amp; IDR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0h45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11h15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Dettes financières (cpte 16)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0h45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51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13h30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Comptes fournisseurs (cpte 40)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0h45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52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14h15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Dettes fiscales, sociales &amp; TVA (42-44)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1h15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53-54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15h30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Procédures analytiques (NAA 520)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0h45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55-57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C9A23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16h15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B2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Continuité (NAA 570) &amp; alerte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5B6B7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0h15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0E2A4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58-59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E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CONTEXTE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entreprise sous tension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02920" y="1234440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Distributeur régional de produits alimentaires (Constantine) — exercice N clos le 31/12. Marché affecté par les restrictions d'importation et la pression concurrentielle.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502920" y="1874520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02920" y="1874520"/>
            <a:ext cx="64008" cy="137160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2" name="Text 10"/>
          <p:cNvSpPr/>
          <p:nvPr/>
        </p:nvSpPr>
        <p:spPr>
          <a:xfrm>
            <a:off x="704088" y="2020824"/>
            <a:ext cx="22951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4,2 Md DA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704088" y="2496312"/>
            <a:ext cx="22951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Chiffre d'affaires N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04088" y="2770632"/>
            <a:ext cx="22951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ventes -12 % vs N-1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3282696" y="1874520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282696" y="1874520"/>
            <a:ext cx="64008" cy="1371600"/>
          </a:xfrm>
          <a:prstGeom prst="rect">
            <a:avLst/>
          </a:prstGeom>
          <a:solidFill>
            <a:srgbClr val="B3282D"/>
          </a:solidFill>
          <a:ln/>
        </p:spPr>
      </p:sp>
      <p:sp>
        <p:nvSpPr>
          <p:cNvPr id="17" name="Text 15"/>
          <p:cNvSpPr/>
          <p:nvPr/>
        </p:nvSpPr>
        <p:spPr>
          <a:xfrm>
            <a:off x="3483864" y="2020824"/>
            <a:ext cx="22951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-145 M DA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3483864" y="2496312"/>
            <a:ext cx="22951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net N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483864" y="2770632"/>
            <a:ext cx="22951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contre +38 M en N-1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6062472" y="1874520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062472" y="1874520"/>
            <a:ext cx="64008" cy="1371600"/>
          </a:xfrm>
          <a:prstGeom prst="rect">
            <a:avLst/>
          </a:prstGeom>
          <a:solidFill>
            <a:srgbClr val="B3282D"/>
          </a:solidFill>
          <a:ln/>
        </p:spPr>
      </p:sp>
      <p:sp>
        <p:nvSpPr>
          <p:cNvPr id="22" name="Text 20"/>
          <p:cNvSpPr/>
          <p:nvPr/>
        </p:nvSpPr>
        <p:spPr>
          <a:xfrm>
            <a:off x="6263640" y="2020824"/>
            <a:ext cx="22951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-25 M DA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6263640" y="2496312"/>
            <a:ext cx="22951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263640" y="2770632"/>
            <a:ext cx="22951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un capital de 100 M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502920" y="3392424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502920" y="3392424"/>
            <a:ext cx="64008" cy="13716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7" name="Text 25"/>
          <p:cNvSpPr/>
          <p:nvPr/>
        </p:nvSpPr>
        <p:spPr>
          <a:xfrm>
            <a:off x="704088" y="3538728"/>
            <a:ext cx="22951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1,1 Md DA</a:t>
            </a:r>
            <a:endParaRPr lang="en-US" sz="2100" dirty="0"/>
          </a:p>
        </p:txBody>
      </p:sp>
      <p:sp>
        <p:nvSpPr>
          <p:cNvPr id="28" name="Text 26"/>
          <p:cNvSpPr/>
          <p:nvPr/>
        </p:nvSpPr>
        <p:spPr>
          <a:xfrm>
            <a:off x="704088" y="4014216"/>
            <a:ext cx="22951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financières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04088" y="4288536"/>
            <a:ext cx="22951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covenants rompus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3282696" y="3392424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3282696" y="3392424"/>
            <a:ext cx="64008" cy="13716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2" name="Text 30"/>
          <p:cNvSpPr/>
          <p:nvPr/>
        </p:nvSpPr>
        <p:spPr>
          <a:xfrm>
            <a:off x="3483864" y="3538728"/>
            <a:ext cx="22951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850 M DA</a:t>
            </a:r>
            <a:endParaRPr lang="en-US" sz="2100" dirty="0"/>
          </a:p>
        </p:txBody>
      </p:sp>
      <p:sp>
        <p:nvSpPr>
          <p:cNvPr id="33" name="Text 31"/>
          <p:cNvSpPr/>
          <p:nvPr/>
        </p:nvSpPr>
        <p:spPr>
          <a:xfrm>
            <a:off x="3483864" y="4014216"/>
            <a:ext cx="22951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fournisseurs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3483864" y="4288536"/>
            <a:ext cx="22951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 60 j -&gt; 110 j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6062472" y="3392424"/>
            <a:ext cx="2615184" cy="1371600"/>
          </a:xfrm>
          <a:prstGeom prst="roundRect">
            <a:avLst>
              <a:gd name="adj" fmla="val 466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6062472" y="3392424"/>
            <a:ext cx="64008" cy="1371600"/>
          </a:xfrm>
          <a:prstGeom prst="rect">
            <a:avLst/>
          </a:prstGeom>
          <a:solidFill>
            <a:srgbClr val="1C7293"/>
          </a:solidFill>
          <a:ln/>
        </p:spPr>
      </p:sp>
      <p:sp>
        <p:nvSpPr>
          <p:cNvPr id="37" name="Text 35"/>
          <p:cNvSpPr/>
          <p:nvPr/>
        </p:nvSpPr>
        <p:spPr>
          <a:xfrm>
            <a:off x="6263640" y="3538728"/>
            <a:ext cx="22951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C729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-4 pts</a:t>
            </a:r>
            <a:endParaRPr lang="en-US" sz="2100" dirty="0"/>
          </a:p>
        </p:txBody>
      </p:sp>
      <p:sp>
        <p:nvSpPr>
          <p:cNvPr id="38" name="Text 36"/>
          <p:cNvSpPr/>
          <p:nvPr/>
        </p:nvSpPr>
        <p:spPr>
          <a:xfrm>
            <a:off x="6263640" y="4014216"/>
            <a:ext cx="229514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Marge brute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263640" y="4288536"/>
            <a:ext cx="22951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érosion continue</a:t>
            </a:r>
            <a:endParaRPr lang="en-US" sz="95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DOSSIER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autres signaux du dossier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301752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85800" y="1591056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cal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" y="1719072"/>
            <a:ext cx="256032" cy="25603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80160" y="1591056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Provisions &amp; fiscal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85800" y="228600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Provisions litiges : 145 M DA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Dont redressement IBS / TAP de 90 M DA contesté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 de TVA : 75 M DA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3282696" y="1371600"/>
            <a:ext cx="2615184" cy="301752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465576" y="1591056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coins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92" y="1719072"/>
            <a:ext cx="256032" cy="256032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059936" y="1591056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 &amp; trésorerie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3465576" y="228600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Retard CNAS : 4 mois de cotisations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Trésorerie nette négative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CAF négative malgre l'activité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6062472" y="1371600"/>
            <a:ext cx="2615184" cy="301752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245352" y="1591056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war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8" y="1719072"/>
            <a:ext cx="256032" cy="25603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839712" y="1591056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Continuité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6245352" y="228600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 négatifs (-25 M)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Covenants bancaires rompus, exigibilité anticipée possible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Restrictions d'importation sur l'activité</a:t>
            </a:r>
            <a:endParaRPr lang="en-US" sz="105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TRAVAIL DEMANDE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Cinq questions, une démarche d'ensemble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8368" y="1490472"/>
            <a:ext cx="329184" cy="329184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11" name="Text 9"/>
          <p:cNvSpPr/>
          <p:nvPr/>
        </p:nvSpPr>
        <p:spPr>
          <a:xfrm>
            <a:off x="658368" y="149047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143000" y="1371600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analytique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703320" y="1371600"/>
            <a:ext cx="4800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les zones de risque par les procédures analytiques (NAA 520).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02920" y="2011680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58368" y="2130552"/>
            <a:ext cx="329184" cy="329184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16" name="Text 14"/>
          <p:cNvSpPr/>
          <p:nvPr/>
        </p:nvSpPr>
        <p:spPr>
          <a:xfrm>
            <a:off x="658368" y="213055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143000" y="2011680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Capital entamé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03320" y="2011680"/>
            <a:ext cx="4800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Tirer les conséquences de capitaux propres &lt; 1/4 du capital (715 bis 20).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502920" y="2651760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58368" y="2770632"/>
            <a:ext cx="329184" cy="329184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21" name="Text 19"/>
          <p:cNvSpPr/>
          <p:nvPr/>
        </p:nvSpPr>
        <p:spPr>
          <a:xfrm>
            <a:off x="658368" y="277063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143000" y="2651760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Covenants rompus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3703320" y="2651760"/>
            <a:ext cx="4800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Apprecier le reclassement des dettes financières en passif courant.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502920" y="3291840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658368" y="3410712"/>
            <a:ext cx="329184" cy="329184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26" name="Text 24"/>
          <p:cNvSpPr/>
          <p:nvPr/>
        </p:nvSpPr>
        <p:spPr>
          <a:xfrm>
            <a:off x="658368" y="341071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143000" y="3291840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Continuité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3703320" y="3291840"/>
            <a:ext cx="4800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sur l'hypothèse de continuité et l'incidence sur le rapport (NAA 570).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502920" y="3931920"/>
            <a:ext cx="8138160" cy="566928"/>
          </a:xfrm>
          <a:prstGeom prst="roundRect">
            <a:avLst>
              <a:gd name="adj" fmla="val 1129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658368" y="4050792"/>
            <a:ext cx="329184" cy="329184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31" name="Text 29"/>
          <p:cNvSpPr/>
          <p:nvPr/>
        </p:nvSpPr>
        <p:spPr>
          <a:xfrm>
            <a:off x="658368" y="4050792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1143000" y="3931920"/>
            <a:ext cx="24688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Procédure d'alerte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3703320" y="3931920"/>
            <a:ext cx="4800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Déterminer les diligences d'alerte a engager (715 bis 11).</a:t>
            </a:r>
            <a:endParaRPr lang="en-US" sz="105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CORRIGE · QUESTION 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analytique : cinq zones de risque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603504"/>
          </a:xfrm>
          <a:prstGeom prst="roundRect">
            <a:avLst>
              <a:gd name="adj" fmla="val 10606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1691640" cy="60350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1371600"/>
            <a:ext cx="1600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Activité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2331720" y="1371600"/>
            <a:ext cx="25146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Ventes -12 %, marge -4 pts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937760" y="1371600"/>
            <a:ext cx="35661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Érosion de la rentabilite : risque sur stocks, valorisation, FNP omises.</a:t>
            </a:r>
            <a:endParaRPr lang="en-US" sz="980" dirty="0"/>
          </a:p>
        </p:txBody>
      </p:sp>
      <p:sp>
        <p:nvSpPr>
          <p:cNvPr id="14" name="Shape 12"/>
          <p:cNvSpPr/>
          <p:nvPr/>
        </p:nvSpPr>
        <p:spPr>
          <a:xfrm>
            <a:off x="502920" y="2048256"/>
            <a:ext cx="8138160" cy="603504"/>
          </a:xfrm>
          <a:prstGeom prst="roundRect">
            <a:avLst>
              <a:gd name="adj" fmla="val 10606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2048256"/>
            <a:ext cx="1691640" cy="60350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6" name="Text 14"/>
          <p:cNvSpPr/>
          <p:nvPr/>
        </p:nvSpPr>
        <p:spPr>
          <a:xfrm>
            <a:off x="548640" y="2048256"/>
            <a:ext cx="1600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Clients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2331720" y="2048256"/>
            <a:ext cx="25146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Allongement implicite du recouvrement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937760" y="2048256"/>
            <a:ext cx="35661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 de dépréciation des créances et de CA fictif.</a:t>
            </a:r>
            <a:endParaRPr lang="en-US" sz="980" dirty="0"/>
          </a:p>
        </p:txBody>
      </p:sp>
      <p:sp>
        <p:nvSpPr>
          <p:cNvPr id="19" name="Shape 17"/>
          <p:cNvSpPr/>
          <p:nvPr/>
        </p:nvSpPr>
        <p:spPr>
          <a:xfrm>
            <a:off x="502920" y="2724912"/>
            <a:ext cx="8138160" cy="603504"/>
          </a:xfrm>
          <a:prstGeom prst="roundRect">
            <a:avLst>
              <a:gd name="adj" fmla="val 10606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2724912"/>
            <a:ext cx="1691640" cy="60350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1" name="Text 19"/>
          <p:cNvSpPr/>
          <p:nvPr/>
        </p:nvSpPr>
        <p:spPr>
          <a:xfrm>
            <a:off x="548640" y="2724912"/>
            <a:ext cx="1600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Fournisseurs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2331720" y="2724912"/>
            <a:ext cx="25146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 60 j -&gt; 110 j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937760" y="2724912"/>
            <a:ext cx="35661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Tension de trésorerie ; risque d'exhaustivité des dettes (FNP).</a:t>
            </a:r>
            <a:endParaRPr lang="en-US" sz="980" dirty="0"/>
          </a:p>
        </p:txBody>
      </p:sp>
      <p:sp>
        <p:nvSpPr>
          <p:cNvPr id="24" name="Shape 22"/>
          <p:cNvSpPr/>
          <p:nvPr/>
        </p:nvSpPr>
        <p:spPr>
          <a:xfrm>
            <a:off x="502920" y="3401568"/>
            <a:ext cx="8138160" cy="603504"/>
          </a:xfrm>
          <a:prstGeom prst="roundRect">
            <a:avLst>
              <a:gd name="adj" fmla="val 10606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02920" y="3401568"/>
            <a:ext cx="1691640" cy="60350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6" name="Text 24"/>
          <p:cNvSpPr/>
          <p:nvPr/>
        </p:nvSpPr>
        <p:spPr>
          <a:xfrm>
            <a:off x="548640" y="3401568"/>
            <a:ext cx="1600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Structure</a:t>
            </a:r>
            <a:endParaRPr lang="en-US" sz="1150" dirty="0"/>
          </a:p>
        </p:txBody>
      </p:sp>
      <p:sp>
        <p:nvSpPr>
          <p:cNvPr id="27" name="Text 25"/>
          <p:cNvSpPr/>
          <p:nvPr/>
        </p:nvSpPr>
        <p:spPr>
          <a:xfrm>
            <a:off x="2331720" y="3401568"/>
            <a:ext cx="25146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 négatifs, CAF négative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937760" y="3401568"/>
            <a:ext cx="35661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Qualite du résultat et continuité directement en cause.</a:t>
            </a:r>
            <a:endParaRPr lang="en-US" sz="980" dirty="0"/>
          </a:p>
        </p:txBody>
      </p:sp>
      <p:sp>
        <p:nvSpPr>
          <p:cNvPr id="29" name="Shape 27"/>
          <p:cNvSpPr/>
          <p:nvPr/>
        </p:nvSpPr>
        <p:spPr>
          <a:xfrm>
            <a:off x="502920" y="4078224"/>
            <a:ext cx="8138160" cy="603504"/>
          </a:xfrm>
          <a:prstGeom prst="roundRect">
            <a:avLst>
              <a:gd name="adj" fmla="val 10606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502920" y="4078224"/>
            <a:ext cx="1691640" cy="603504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31" name="Text 29"/>
          <p:cNvSpPr/>
          <p:nvPr/>
        </p:nvSpPr>
        <p:spPr>
          <a:xfrm>
            <a:off x="548640" y="4078224"/>
            <a:ext cx="16002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Financement</a:t>
            </a:r>
            <a:endParaRPr lang="en-US" sz="1150" dirty="0"/>
          </a:p>
        </p:txBody>
      </p:sp>
      <p:sp>
        <p:nvSpPr>
          <p:cNvPr id="32" name="Text 30"/>
          <p:cNvSpPr/>
          <p:nvPr/>
        </p:nvSpPr>
        <p:spPr>
          <a:xfrm>
            <a:off x="2331720" y="4078224"/>
            <a:ext cx="251460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Covenants rompus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4937760" y="4078224"/>
            <a:ext cx="35661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Exigibilité anticipée : reclassement en passif courant.</a:t>
            </a:r>
            <a:endParaRPr lang="en-US" sz="98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CORRIGE · QUESTION 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Capitaux propres &lt; 1/4 du capital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3977640" cy="3154680"/>
          </a:xfrm>
          <a:prstGeom prst="roundRect">
            <a:avLst>
              <a:gd name="adj" fmla="val 2029"/>
            </a:avLst>
          </a:prstGeom>
          <a:solidFill>
            <a:srgbClr val="F7E9E9"/>
          </a:solidFill>
          <a:ln w="9525">
            <a:solidFill>
              <a:srgbClr val="B3282D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94360" y="1600200"/>
            <a:ext cx="3794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-25 M DA</a:t>
            </a:r>
            <a:endParaRPr lang="en-US" sz="3400" dirty="0"/>
          </a:p>
        </p:txBody>
      </p:sp>
      <p:sp>
        <p:nvSpPr>
          <p:cNvPr id="11" name="Text 9"/>
          <p:cNvSpPr/>
          <p:nvPr/>
        </p:nvSpPr>
        <p:spPr>
          <a:xfrm>
            <a:off x="594360" y="2395728"/>
            <a:ext cx="3794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 (N)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1737360" y="2798064"/>
            <a:ext cx="1417320" cy="18288"/>
          </a:xfrm>
          <a:prstGeom prst="rect">
            <a:avLst/>
          </a:prstGeom>
          <a:solidFill>
            <a:srgbClr val="B3282D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2926080"/>
            <a:ext cx="3703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social : 100 M DA</a:t>
            </a:r>
            <a:endParaRPr lang="en-US" sz="1100" dirty="0"/>
          </a:p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du quart : 25 M DA</a:t>
            </a:r>
            <a:endParaRPr lang="en-US" sz="1100" dirty="0"/>
          </a:p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CP négatifs sont tres en dessous du seuil légal.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617720" y="1371600"/>
            <a:ext cx="4023360" cy="3154680"/>
          </a:xfrm>
          <a:prstGeom prst="roundRect">
            <a:avLst>
              <a:gd name="adj" fmla="val 2029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864608" y="1609344"/>
            <a:ext cx="530352" cy="530352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0" descr="assets/gavel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7196" y="1741932"/>
            <a:ext cx="265176" cy="265176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5468112" y="1609344"/>
            <a:ext cx="29260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Consequences (art. 715 bis 20)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864608" y="2286000"/>
            <a:ext cx="3566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Obligation de convoquer l'AGE dans les 4 mois.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Choix : dissolution anticipée ou régularisation (réduction puis reconstitution du capital).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commissaire verifie le déclenchement et la sincérité de l'information.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défaut : mention au rapport + responsabilité des dirigeants.</a:t>
            </a:r>
            <a:endParaRPr lang="en-US" sz="105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CORRIGE · QUESTION 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Covenants rompus : reclasser les dettes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8138160" cy="1143000"/>
          </a:xfrm>
          <a:prstGeom prst="roundRect">
            <a:avLst>
              <a:gd name="adj" fmla="val 5600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77240" y="1554480"/>
            <a:ext cx="676656" cy="67665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balanc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404" y="1723644"/>
            <a:ext cx="338328" cy="33832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645920" y="141732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 — clause de défaut activée = exigibilité immediate potentielle
</a:t>
            </a:r>
            <a:endParaRPr lang="en-US" sz="1250" dirty="0"/>
          </a:p>
          <a:p>
            <a:pPr indent="0" marL="0"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l'absence de waiver (renonciation écrite de la banque obtenue avant la clôture), la dette financière a long terme doit etre reclassee en passif courant.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02920" y="2606040"/>
            <a:ext cx="3977640" cy="1920240"/>
          </a:xfrm>
          <a:prstGeom prst="roundRect">
            <a:avLst>
              <a:gd name="adj" fmla="val 3333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85800" y="2788920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5" name="Image 1" descr="assets/check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" y="2912364"/>
            <a:ext cx="246888" cy="24688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271016" y="2788920"/>
            <a:ext cx="3063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Diligences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685800" y="3355848"/>
            <a:ext cx="3611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Obtenir la convention et identifier les covenants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le respect a la date de clôture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Rechercher un waiver date d'avant clôture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Apprecier l'impact sur la présentation du bilan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4663440" y="2606040"/>
            <a:ext cx="3977640" cy="1920240"/>
          </a:xfrm>
          <a:prstGeom prst="roundRect">
            <a:avLst>
              <a:gd name="adj" fmla="val 3333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846320" y="2788920"/>
            <a:ext cx="493776" cy="493776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0" name="Image 2" descr="assets/war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4" y="2912364"/>
            <a:ext cx="246888" cy="24688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431536" y="2788920"/>
            <a:ext cx="3063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Effet domino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4846320" y="3355848"/>
            <a:ext cx="3611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Reclassement 1,1 Md DA en passif courant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Degradation du fonds de roulement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Renforce le doute sur la continuité</a:t>
            </a:r>
            <a:endParaRPr lang="en-US" sz="100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requise en annexe</a:t>
            </a:r>
            <a:endParaRPr lang="en-US" sz="1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CORRIGE · QUESTION 4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Continuité : une incertitude significative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8138160" cy="1051560"/>
          </a:xfrm>
          <a:prstGeom prst="roundRect">
            <a:avLst>
              <a:gd name="adj" fmla="val 6087"/>
            </a:avLst>
          </a:prstGeom>
          <a:solidFill>
            <a:srgbClr val="F7E9E9"/>
          </a:solidFill>
          <a:ln w="9525">
            <a:solidFill>
              <a:srgbClr val="B3282D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77240" y="1517904"/>
            <a:ext cx="658368" cy="658368"/>
          </a:xfrm>
          <a:prstGeom prst="ellipse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lifering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832" y="1682496"/>
            <a:ext cx="329184" cy="32918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627632" y="1417320"/>
            <a:ext cx="6858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Faisceau convergent : CP négatifs, CAF négative, covenants rompus, retards fisc/social, marché en repli.
</a:t>
            </a:r>
            <a:endParaRPr lang="en-US" sz="1200" dirty="0"/>
          </a:p>
          <a:p>
            <a:pPr indent="0" marL="0"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 existe une incertitude significative sur la capacité de l'entite a poursuivre son exploitation.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640080" y="2542032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254203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43584" y="2496312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Exiger un budget de trésorerie 12 mois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 challenger les hypothèses de redressement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640080" y="3063240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17" name="Text 14"/>
          <p:cNvSpPr/>
          <p:nvPr/>
        </p:nvSpPr>
        <p:spPr>
          <a:xfrm>
            <a:off x="640080" y="30632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1243584" y="301752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Apprecier les mesures correctives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recapitalisation, rééchelonnement, plan d'économies — réalistes ?</a:t>
            </a:r>
            <a:endParaRPr lang="en-US" sz="1350" dirty="0"/>
          </a:p>
        </p:txBody>
      </p:sp>
      <p:sp>
        <p:nvSpPr>
          <p:cNvPr id="19" name="Shape 16"/>
          <p:cNvSpPr/>
          <p:nvPr/>
        </p:nvSpPr>
        <p:spPr>
          <a:xfrm>
            <a:off x="640080" y="3584448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20" name="Text 17"/>
          <p:cNvSpPr/>
          <p:nvPr/>
        </p:nvSpPr>
        <p:spPr>
          <a:xfrm>
            <a:off x="640080" y="35844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1243584" y="3538728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Vérifier l'information en annexe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l'incertitude doit etre clairement décrite</a:t>
            </a:r>
            <a:endParaRPr lang="en-US" sz="1350" dirty="0"/>
          </a:p>
        </p:txBody>
      </p:sp>
      <p:sp>
        <p:nvSpPr>
          <p:cNvPr id="22" name="Shape 19"/>
          <p:cNvSpPr/>
          <p:nvPr/>
        </p:nvSpPr>
        <p:spPr>
          <a:xfrm>
            <a:off x="640080" y="4105656"/>
            <a:ext cx="457200" cy="457200"/>
          </a:xfrm>
          <a:prstGeom prst="ellipse">
            <a:avLst/>
          </a:prstGeom>
          <a:solidFill>
            <a:srgbClr val="B3282D"/>
          </a:solidFill>
          <a:ln/>
        </p:spPr>
      </p:sp>
      <p:sp>
        <p:nvSpPr>
          <p:cNvPr id="23" name="Text 20"/>
          <p:cNvSpPr/>
          <p:nvPr/>
        </p:nvSpPr>
        <p:spPr>
          <a:xfrm>
            <a:off x="640080" y="410565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1243584" y="4059936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Adapter l'opinion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bien décrite : paragraphe d'observation (NAA 706) ; sinon réserve / défavorable (NAA 705)</a:t>
            </a:r>
            <a:endParaRPr lang="en-US" sz="135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CORRIGE · QUESTION 5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Engager l'alerte sans precipitation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72768"/>
            <a:ext cx="548640" cy="548640"/>
          </a:xfrm>
          <a:prstGeom prst="ellipse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iren_r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" y="1709928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173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Deux fondements cumulatifs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49808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715 bis 20 — capital entamé : convocation AGE sous 4 mois.</a:t>
            </a:r>
            <a:endParaRPr lang="en-US" sz="10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continuité etant menacée, l'alerte 715 bis 11 se justifie en parallele.</a:t>
            </a:r>
            <a:endParaRPr lang="en-US" sz="10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715 bis 11 — alerte continuité : démarche graduée en 4 étapes.</a:t>
            </a:r>
            <a:endParaRPr lang="en-US" sz="10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Documenter chaque diligence pour etablir la preuve de l'action.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617720" y="1325880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64608" y="1572768"/>
            <a:ext cx="548640" cy="548640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siren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68" y="1709928"/>
            <a:ext cx="274320" cy="2743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5321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Séquence d'action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864608" y="2286000"/>
            <a:ext cx="3566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Demande d'explications écrite au dirigeant.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Saisine du conseil d'administration.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Rapport spécial à l'assemblée générale.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Information du président du tribunal.</a:t>
            </a:r>
            <a:endParaRPr lang="en-US" sz="11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· SYNTHÈSE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chaîne logique du commissaire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371600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13716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243584" y="132588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Détecter par l'analytique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zones de risque (NAA 520) orientent les contrôles substantifs</a:t>
            </a:r>
            <a:endParaRPr lang="en-US" sz="1350" dirty="0"/>
          </a:p>
        </p:txBody>
      </p:sp>
      <p:pic>
        <p:nvPicPr>
          <p:cNvPr id="12" name="Image 0" descr="assets/arrowdown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84" y="1828800"/>
            <a:ext cx="146304" cy="14630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40080" y="2011680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2011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43584" y="196596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Qualifier juridiquement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entamé (715 bis 20), covenants rompus -&gt; reclassement</a:t>
            </a:r>
            <a:endParaRPr lang="en-US" sz="1350" dirty="0"/>
          </a:p>
        </p:txBody>
      </p:sp>
      <p:pic>
        <p:nvPicPr>
          <p:cNvPr id="16" name="Image 1" descr="assets/arrowdown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468880"/>
            <a:ext cx="146304" cy="146304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40080" y="2651760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18" name="Text 14"/>
          <p:cNvSpPr/>
          <p:nvPr/>
        </p:nvSpPr>
        <p:spPr>
          <a:xfrm>
            <a:off x="640080" y="26517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5"/>
          <p:cNvSpPr/>
          <p:nvPr/>
        </p:nvSpPr>
        <p:spPr>
          <a:xfrm>
            <a:off x="1243584" y="260604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Apprecier la continuité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incertitude significative avérée (NAA 570)</a:t>
            </a:r>
            <a:endParaRPr lang="en-US" sz="1350" dirty="0"/>
          </a:p>
        </p:txBody>
      </p:sp>
      <p:pic>
        <p:nvPicPr>
          <p:cNvPr id="20" name="Image 2" descr="assets/arrowdow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3108960"/>
            <a:ext cx="146304" cy="146304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40080" y="3291840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22" name="Text 17"/>
          <p:cNvSpPr/>
          <p:nvPr/>
        </p:nvSpPr>
        <p:spPr>
          <a:xfrm>
            <a:off x="640080" y="32918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18"/>
          <p:cNvSpPr/>
          <p:nvPr/>
        </p:nvSpPr>
        <p:spPr>
          <a:xfrm>
            <a:off x="1243584" y="324612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Conclure sur l'opinion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incertitude bien décrite -&gt; observation ; sinon réserve / refus (NAA 705/706)</a:t>
            </a:r>
            <a:endParaRPr lang="en-US" sz="1350" dirty="0"/>
          </a:p>
        </p:txBody>
      </p:sp>
      <p:pic>
        <p:nvPicPr>
          <p:cNvPr id="24" name="Image 3" descr="assets/arrowdown_gol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" y="3749040"/>
            <a:ext cx="146304" cy="146304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640080" y="3931920"/>
            <a:ext cx="457200" cy="457200"/>
          </a:xfrm>
          <a:prstGeom prst="ellipse">
            <a:avLst/>
          </a:prstGeom>
          <a:solidFill>
            <a:srgbClr val="0E2A47"/>
          </a:solidFill>
          <a:ln/>
        </p:spPr>
      </p:sp>
      <p:sp>
        <p:nvSpPr>
          <p:cNvPr id="26" name="Text 20"/>
          <p:cNvSpPr/>
          <p:nvPr/>
        </p:nvSpPr>
        <p:spPr>
          <a:xfrm>
            <a:off x="640080" y="39319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27" name="Text 21"/>
          <p:cNvSpPr/>
          <p:nvPr/>
        </p:nvSpPr>
        <p:spPr>
          <a:xfrm>
            <a:off x="1243584" y="388620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Declencher l'alerte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procédure graduée (715 bis 11) tracée a chaque étape</a:t>
            </a:r>
            <a:endParaRPr lang="en-US" sz="135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✓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key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CONCLURE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Points cles a retenir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que chaque commissaire emporte de cette journée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69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AU FORMATEUR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Tenir les horaires : une journée dense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ANIMATION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554480"/>
            <a:ext cx="914400" cy="91440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0" name="Image 0" descr="assets/bulb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1783080"/>
            <a:ext cx="457200" cy="4572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920240" y="1554480"/>
            <a:ext cx="65836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300"/>
              </a:spcAft>
              <a:buSzPct val="100000"/>
              <a:buChar char="•"/>
            </a:pPr>
            <a:r>
              <a:rPr lang="en-US" sz="135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Limiter les exposes a 40 % du temps : basculer vite sur les mini-cas.</a:t>
            </a:r>
            <a:endParaRPr lang="en-US" sz="1350" dirty="0"/>
          </a:p>
          <a:p>
            <a:pPr marL="177800" indent="-177800">
              <a:spcAft>
                <a:spcPts val="1300"/>
              </a:spcAft>
              <a:buSzPct val="100000"/>
              <a:buChar char="•"/>
            </a:pPr>
            <a:r>
              <a:rPr lang="en-US" sz="13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Sequences les plus chronophages : « provisions » et « fiscal / social ».</a:t>
            </a:r>
            <a:endParaRPr lang="en-US" sz="1350" dirty="0"/>
          </a:p>
          <a:p>
            <a:pPr marL="177800" indent="-177800">
              <a:spcAft>
                <a:spcPts val="1300"/>
              </a:spcAft>
              <a:buSzPct val="100000"/>
              <a:buChar char="•"/>
            </a:pPr>
            <a:r>
              <a:rPr lang="en-US" sz="13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Prevoir un minutage strict sur ces deux blocs.</a:t>
            </a:r>
            <a:endParaRPr lang="en-US" sz="1350" dirty="0"/>
          </a:p>
          <a:p>
            <a:pPr marL="177800" indent="-177800">
              <a:spcAft>
                <a:spcPts val="1300"/>
              </a:spcAft>
              <a:buSzPct val="100000"/>
              <a:buChar char="•"/>
            </a:pPr>
            <a:r>
              <a:rPr lang="en-US" sz="13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mini-illustrations chiffrees servent de respiration et d'ancrage.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1920240" y="3703320"/>
            <a:ext cx="6583680" cy="868680"/>
          </a:xfrm>
          <a:prstGeom prst="roundRect">
            <a:avLst>
              <a:gd name="adj" fmla="val 7368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2148840" y="3703320"/>
            <a:ext cx="6172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Regle d'or  </a:t>
            </a:r>
            <a:pPr indent="0" marL="0">
              <a:buNone/>
            </a:pPr>
            <a:r>
              <a:rPr lang="en-US" sz="12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60 % du temps en pratique actif, 40 % en expose. La densite se gere par le rythme, pas par la compression du contenu.</a:t>
            </a:r>
            <a:endParaRPr lang="en-US" sz="125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SYNTHESE · 1 A 4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Quatre réflexes structurants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3977640" cy="1481328"/>
          </a:xfrm>
          <a:prstGeom prst="roundRect">
            <a:avLst>
              <a:gd name="adj" fmla="val 4321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85800" y="1572768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dossier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88" y="1705356"/>
            <a:ext cx="265176" cy="26517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89304" y="1554480"/>
            <a:ext cx="3063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passif s'audite par l'exhaustivité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704088" y="2157984"/>
            <a:ext cx="35935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Contrairement a l'actif, le risque dominant est la sous-évaluation : chercher ce qui manque (FNP, provisions, engagements).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4663440" y="1371600"/>
            <a:ext cx="3977640" cy="1481328"/>
          </a:xfrm>
          <a:prstGeom prst="roundRect">
            <a:avLst>
              <a:gd name="adj" fmla="val 4321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46320" y="1572768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scal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08" y="1705356"/>
            <a:ext cx="265176" cy="265176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449824" y="1554480"/>
            <a:ext cx="3063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Provisions = jugement a challenger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4864608" y="2157984"/>
            <a:ext cx="35935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3 critères d'IAS 37, le back-testing et la vigilance fraude (cookie jar) sont au coeur de la démarche.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502920" y="3017520"/>
            <a:ext cx="3977640" cy="1481328"/>
          </a:xfrm>
          <a:prstGeom prst="roundRect">
            <a:avLst>
              <a:gd name="adj" fmla="val 4321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85800" y="3218688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chartline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8" y="3351276"/>
            <a:ext cx="265176" cy="265176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289304" y="3200400"/>
            <a:ext cx="3063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L'analytique exige une attente préalable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704088" y="3803904"/>
            <a:ext cx="35935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Sans hypothèse ex ante chiffrée et seuil d'écart, la revue n'a aucune valeur probante.</a:t>
            </a:r>
            <a:endParaRPr lang="en-US" sz="1000" dirty="0"/>
          </a:p>
        </p:txBody>
      </p:sp>
      <p:sp>
        <p:nvSpPr>
          <p:cNvPr id="24" name="Shape 19"/>
          <p:cNvSpPr/>
          <p:nvPr/>
        </p:nvSpPr>
        <p:spPr>
          <a:xfrm>
            <a:off x="4663440" y="3017520"/>
            <a:ext cx="3977640" cy="1481328"/>
          </a:xfrm>
          <a:prstGeom prst="roundRect">
            <a:avLst>
              <a:gd name="adj" fmla="val 4321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4846320" y="3218688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3" descr="assets/water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908" y="3351276"/>
            <a:ext cx="265176" cy="265176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449824" y="3200400"/>
            <a:ext cx="3063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trésorerie revele la vérité</a:t>
            </a:r>
            <a:endParaRPr lang="en-US" sz="1250" dirty="0"/>
          </a:p>
        </p:txBody>
      </p:sp>
      <p:sp>
        <p:nvSpPr>
          <p:cNvPr id="28" name="Text 22"/>
          <p:cNvSpPr/>
          <p:nvPr/>
        </p:nvSpPr>
        <p:spPr>
          <a:xfrm>
            <a:off x="4864608" y="3803904"/>
            <a:ext cx="3593592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bénéfice non transformé en CAF est un signal majeur sur la qualité du résultat et la continuité.</a:t>
            </a:r>
            <a:endParaRPr lang="en-US" sz="1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SYNTHESE · 5 A 7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certitudes pour conclure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301752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1499616" y="1664208"/>
            <a:ext cx="621792" cy="62179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lifering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064" y="1819656"/>
            <a:ext cx="310896" cy="31089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40080" y="2423160"/>
            <a:ext cx="23408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continuité se projette sur 12 mois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85800" y="3063240"/>
            <a:ext cx="224942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impose d'apprécier un budget de trésorerie et de tirer les conséquences sur l'opinion.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3282696" y="1371600"/>
            <a:ext cx="2615184" cy="3017520"/>
          </a:xfrm>
          <a:prstGeom prst="roundRect">
            <a:avLst>
              <a:gd name="adj" fmla="val 2448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279392" y="1664208"/>
            <a:ext cx="621792" cy="621792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siren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819656"/>
            <a:ext cx="310896" cy="310896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3419856" y="2423160"/>
            <a:ext cx="23408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L'alerte est une obligation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3465576" y="3063240"/>
            <a:ext cx="224942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715 bis 11 et 715 bis 20 : graduée, tracée, elle engage la responsabilité si elle est omise.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6062472" y="1371600"/>
            <a:ext cx="2615184" cy="301752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7059168" y="1664208"/>
            <a:ext cx="621792" cy="62179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gavel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6" y="1819656"/>
            <a:ext cx="310896" cy="310896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199632" y="2423160"/>
            <a:ext cx="23408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Tout se documenté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6245352" y="3063240"/>
            <a:ext cx="224942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preuve de diligence protège le commissaire : ecrits, hypothèses, conclusions a chaque étape.</a:t>
            </a:r>
            <a:endParaRPr lang="en-US" sz="105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ALLER PLUS LOIN · 1/2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Références réglementaires &amp; normatives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REPERES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85800" y="1527048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hield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88" y="1659636"/>
            <a:ext cx="265176" cy="26517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89304" y="1527048"/>
            <a:ext cx="3063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Normes d'audit (NAA)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85800" y="2240280"/>
            <a:ext cx="36118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520 — procédures analytiques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570 — continuité d'exploitation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505 — confirmations externes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240 — fraude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560 — evenements postérieurs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620 — recours a un expert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66344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46320" y="1527048"/>
            <a:ext cx="530352" cy="530352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gavel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08" y="1659636"/>
            <a:ext cx="265176" cy="265176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449824" y="1527048"/>
            <a:ext cx="3063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Droit des sociétés</a:t>
            </a:r>
            <a:endParaRPr lang="en-US" sz="1350" dirty="0"/>
          </a:p>
        </p:txBody>
      </p:sp>
      <p:sp>
        <p:nvSpPr>
          <p:cNvPr id="18" name="Text 14"/>
          <p:cNvSpPr/>
          <p:nvPr/>
        </p:nvSpPr>
        <p:spPr>
          <a:xfrm>
            <a:off x="4846320" y="2240280"/>
            <a:ext cx="36118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C. com. art. 715 bis 11 — alerte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C. com. art. 715 bis 20 — capital entamé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10-01 — professions comptables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07-11 — SCF (systeme comptable financier)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Arrete du 26 juil. 2008 — comptabilisation IDR</a:t>
            </a:r>
            <a:endParaRPr lang="en-US" sz="105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ALLER PLUS LOIN · 2/2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Fiscalité, social &amp; normes comptables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REPERES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2588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1" name="Shape 9"/>
          <p:cNvSpPr/>
          <p:nvPr/>
        </p:nvSpPr>
        <p:spPr>
          <a:xfrm>
            <a:off x="685800" y="1563624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coins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244" y="1687068"/>
            <a:ext cx="246888" cy="24688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252728" y="1563624"/>
            <a:ext cx="1700784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Fiscal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685800" y="224028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CIDTA — IBS, IRG, TAP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CTCA — code des taxes sur le CA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Decret 92-04 — TVA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Lois de finances annuelles (veille)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282696" y="132588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3282696" y="132588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7" name="Shape 14"/>
          <p:cNvSpPr/>
          <p:nvPr/>
        </p:nvSpPr>
        <p:spPr>
          <a:xfrm>
            <a:off x="3465576" y="1563624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8" name="Image 1" descr="assets/users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20" y="1687068"/>
            <a:ext cx="246888" cy="246888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4032504" y="1563624"/>
            <a:ext cx="1700784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Social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3465576" y="224028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83-14 — obligations CNAS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Cotisations CNAS / CASNOS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 — déclaration annuelle des salaires</a:t>
            </a:r>
            <a:endParaRPr lang="en-US" sz="1000" dirty="0"/>
          </a:p>
        </p:txBody>
      </p:sp>
      <p:sp>
        <p:nvSpPr>
          <p:cNvPr id="21" name="Shape 17"/>
          <p:cNvSpPr/>
          <p:nvPr/>
        </p:nvSpPr>
        <p:spPr>
          <a:xfrm>
            <a:off x="6062472" y="132588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6062472" y="132588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3" name="Shape 19"/>
          <p:cNvSpPr/>
          <p:nvPr/>
        </p:nvSpPr>
        <p:spPr>
          <a:xfrm>
            <a:off x="6245352" y="1563624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4" name="Image 2" descr="assets/book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96" y="1687068"/>
            <a:ext cx="246888" cy="246888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812280" y="1563624"/>
            <a:ext cx="1700784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Normes comptables</a:t>
            </a:r>
            <a:endParaRPr lang="en-US" sz="1300" dirty="0"/>
          </a:p>
        </p:txBody>
      </p:sp>
      <p:sp>
        <p:nvSpPr>
          <p:cNvPr id="26" name="Text 21"/>
          <p:cNvSpPr/>
          <p:nvPr/>
        </p:nvSpPr>
        <p:spPr>
          <a:xfrm>
            <a:off x="6245352" y="224028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IAS 37 — provisions &amp; passifs éventuels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IAS 19 — avantages du personnel (IDR)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IAS 1 — présentation des états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Decret 11-202 — nomenclature SCF</a:t>
            </a:r>
            <a:endParaRPr lang="en-US" sz="1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CAPITAUX PROPRES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tableau de variation, fil d'Ariane du compte 10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72768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mdbalanc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" y="1709928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173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que le TVCP doit réconcilier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49808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 d'ouverture = solde de clôture N-1 (permanence).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Affectation du résultat N-1 votee en AG.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Augmentations / reductions de capital.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Ecarts de réévaluation (art. 37 loi 07-11).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de l'exercice N -&gt; solde de clôture.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617720" y="1325880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64608" y="1572768"/>
            <a:ext cx="548640" cy="548640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search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68" y="1709928"/>
            <a:ext cx="274320" cy="2743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5321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Points de contrôle du commissaire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864608" y="2286000"/>
            <a:ext cx="3566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Concordance ouverture N / clôture N-1.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Conformité de l'affectation aux PV d'AG.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 legale : dotation 5 % jusqu'à 10 % du capital.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Traitement correct des écarts de réévaluation.</a:t>
            </a:r>
            <a:endParaRPr lang="en-US" sz="10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en annexe complete.</a:t>
            </a:r>
            <a:endParaRPr lang="en-US" sz="105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RÉSERVE LEGALE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mecanique du 5 % plafonnée a 10 %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371600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13716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243584" y="132588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Bénéficiaire ?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dotation n'est due que si l'exercice degage un bénéfice distribuable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640080" y="1938528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19385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243584" y="1892808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Assiette = bénéfice net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diminué le cas echeant des pertes antérieures</a:t>
            </a:r>
            <a:endParaRPr lang="en-US" sz="1350" dirty="0"/>
          </a:p>
        </p:txBody>
      </p:sp>
      <p:sp>
        <p:nvSpPr>
          <p:cNvPr id="15" name="Shape 13"/>
          <p:cNvSpPr/>
          <p:nvPr/>
        </p:nvSpPr>
        <p:spPr>
          <a:xfrm>
            <a:off x="640080" y="2505456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250545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243584" y="2459736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Taux : 5 % par an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prélevé avant toute distribution de dividendes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640080" y="3072384"/>
            <a:ext cx="457200" cy="457200"/>
          </a:xfrm>
          <a:prstGeom prst="ellipse">
            <a:avLst/>
          </a:prstGeom>
          <a:solidFill>
            <a:srgbClr val="C9A23F"/>
          </a:solidFill>
          <a:ln/>
        </p:spPr>
      </p:sp>
      <p:sp>
        <p:nvSpPr>
          <p:cNvPr id="19" name="Text 17"/>
          <p:cNvSpPr/>
          <p:nvPr/>
        </p:nvSpPr>
        <p:spPr>
          <a:xfrm>
            <a:off x="640080" y="30723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243584" y="3026664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Plafond : 10 % du capital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au-dela, la dotation cesse d'etre obligatoire</a:t>
            </a:r>
            <a:endParaRPr lang="en-US" sz="1350" dirty="0"/>
          </a:p>
        </p:txBody>
      </p:sp>
      <p:sp>
        <p:nvSpPr>
          <p:cNvPr id="21" name="Shape 19"/>
          <p:cNvSpPr/>
          <p:nvPr/>
        </p:nvSpPr>
        <p:spPr>
          <a:xfrm>
            <a:off x="640080" y="3749040"/>
            <a:ext cx="7863840" cy="749808"/>
          </a:xfrm>
          <a:prstGeom prst="roundRect">
            <a:avLst>
              <a:gd name="adj" fmla="val 8537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22960" y="3749040"/>
            <a:ext cx="7498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Illustration  </a:t>
            </a:r>
            <a:pPr algn="ctr" indent="0" marL="0">
              <a:buNone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100 M · réserve existante 7 M · bénéfice 12 M  -&gt;  dotation = 5 % x 12 M = </a:t>
            </a:r>
            <a:pPr algn="ctr"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600 000 DA</a:t>
            </a:r>
            <a:pPr algn="ctr" indent="0" marL="0">
              <a:buNone/>
            </a:pPr>
            <a:r>
              <a:rPr lang="en-US" sz="11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(plafond 10 M non atteint).</a:t>
            </a:r>
            <a:endParaRPr lang="en-US" sz="12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PROVISIONS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Provision, passif éventuel ou rien ?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2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2615184" cy="64008"/>
          </a:xfrm>
          <a:prstGeom prst="rect">
            <a:avLst/>
          </a:prstGeom>
          <a:solidFill>
            <a:srgbClr val="2C7A3F"/>
          </a:solidFill>
          <a:ln/>
        </p:spPr>
      </p:sp>
      <p:sp>
        <p:nvSpPr>
          <p:cNvPr id="11" name="Shape 9"/>
          <p:cNvSpPr/>
          <p:nvPr/>
        </p:nvSpPr>
        <p:spPr>
          <a:xfrm>
            <a:off x="1536192" y="1627632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check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3352" y="1764792"/>
            <a:ext cx="274320" cy="27432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40080" y="2286000"/>
            <a:ext cx="23408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C7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685800" y="2743200"/>
            <a:ext cx="2249424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Obligation actuelle (juridique ou implicite)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Sortie de ressources probable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Montant estimable de facon fiable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=&gt; comptabilisation au compte 15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282696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3282696" y="137160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7" name="Shape 14"/>
          <p:cNvSpPr/>
          <p:nvPr/>
        </p:nvSpPr>
        <p:spPr>
          <a:xfrm>
            <a:off x="4315968" y="1627632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8" name="Image 1" descr="assets/warn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128" y="1764792"/>
            <a:ext cx="274320" cy="27432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3419856" y="2286000"/>
            <a:ext cx="23408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Passif éventuel</a:t>
            </a:r>
            <a:endParaRPr lang="en-US" sz="1400" dirty="0"/>
          </a:p>
        </p:txBody>
      </p:sp>
      <p:sp>
        <p:nvSpPr>
          <p:cNvPr id="20" name="Text 16"/>
          <p:cNvSpPr/>
          <p:nvPr/>
        </p:nvSpPr>
        <p:spPr>
          <a:xfrm>
            <a:off x="3465576" y="2743200"/>
            <a:ext cx="2249424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Obligation possible a confirmer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 sortie non probable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 montant non fiable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=&gt; information en annexe uniquement</a:t>
            </a:r>
            <a:endParaRPr lang="en-US" sz="1000" dirty="0"/>
          </a:p>
        </p:txBody>
      </p:sp>
      <p:sp>
        <p:nvSpPr>
          <p:cNvPr id="21" name="Shape 17"/>
          <p:cNvSpPr/>
          <p:nvPr/>
        </p:nvSpPr>
        <p:spPr>
          <a:xfrm>
            <a:off x="6062472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6062472" y="1371600"/>
            <a:ext cx="2615184" cy="64008"/>
          </a:xfrm>
          <a:prstGeom prst="rect">
            <a:avLst/>
          </a:prstGeom>
          <a:solidFill>
            <a:srgbClr val="5B6B7B"/>
          </a:solidFill>
          <a:ln/>
        </p:spPr>
      </p:sp>
      <p:sp>
        <p:nvSpPr>
          <p:cNvPr id="23" name="Shape 19"/>
          <p:cNvSpPr/>
          <p:nvPr/>
        </p:nvSpPr>
        <p:spPr>
          <a:xfrm>
            <a:off x="7095744" y="1627632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4" name="Image 2" descr="assets/close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04" y="1764792"/>
            <a:ext cx="274320" cy="274320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199632" y="2286000"/>
            <a:ext cx="234086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5B6B7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Aucune ecriture</a:t>
            </a:r>
            <a:endParaRPr lang="en-US" sz="1400" dirty="0"/>
          </a:p>
        </p:txBody>
      </p:sp>
      <p:sp>
        <p:nvSpPr>
          <p:cNvPr id="26" name="Text 21"/>
          <p:cNvSpPr/>
          <p:nvPr/>
        </p:nvSpPr>
        <p:spPr>
          <a:xfrm>
            <a:off x="6245352" y="2743200"/>
            <a:ext cx="2249424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Obligation inexistante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 trop incertain ou non ne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aléa de gestion</a:t>
            </a:r>
            <a:endParaRPr lang="en-US" sz="1000" dirty="0"/>
          </a:p>
          <a:p>
            <a:pPr marL="177800" indent="-177800">
              <a:spcAft>
                <a:spcPts val="700"/>
              </a:spcAft>
              <a:buSzPct val="100000"/>
              <a:buChar char="•"/>
            </a:pPr>
            <a:r>
              <a:rPr lang="en-US" sz="10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=&gt; ni provision ni annexe</a:t>
            </a:r>
            <a:endParaRPr lang="en-US" sz="10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IDR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hypothèses actuarielles a challenger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3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676656"/>
          </a:xfrm>
          <a:prstGeom prst="roundRect">
            <a:avLst>
              <a:gd name="adj" fmla="val 9459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64008" cy="676656"/>
          </a:xfrm>
          <a:prstGeom prst="rect">
            <a:avLst/>
          </a:prstGeom>
          <a:solidFill>
            <a:srgbClr val="1C7293"/>
          </a:solidFill>
          <a:ln/>
        </p:spPr>
      </p:sp>
      <p:sp>
        <p:nvSpPr>
          <p:cNvPr id="11" name="Text 9"/>
          <p:cNvSpPr/>
          <p:nvPr/>
        </p:nvSpPr>
        <p:spPr>
          <a:xfrm>
            <a:off x="713232" y="1417320"/>
            <a:ext cx="2743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Taux d'actualisation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3611880" y="1417320"/>
            <a:ext cx="48920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Refléter la valeur temps ; cohérent avec la durée de l'engagement et le marché.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502920" y="2121408"/>
            <a:ext cx="8138160" cy="676656"/>
          </a:xfrm>
          <a:prstGeom prst="roundRect">
            <a:avLst>
              <a:gd name="adj" fmla="val 9459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02920" y="2121408"/>
            <a:ext cx="64008" cy="676656"/>
          </a:xfrm>
          <a:prstGeom prst="rect">
            <a:avLst/>
          </a:prstGeom>
          <a:solidFill>
            <a:srgbClr val="1C7293"/>
          </a:solidFill>
          <a:ln/>
        </p:spPr>
      </p:sp>
      <p:sp>
        <p:nvSpPr>
          <p:cNvPr id="15" name="Text 13"/>
          <p:cNvSpPr/>
          <p:nvPr/>
        </p:nvSpPr>
        <p:spPr>
          <a:xfrm>
            <a:off x="713232" y="2167128"/>
            <a:ext cx="2743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Taux de croissance des salaires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3611880" y="2167128"/>
            <a:ext cx="48920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Realiste au regard de la politique RH et de l'inflation observée.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502920" y="2871216"/>
            <a:ext cx="8138160" cy="676656"/>
          </a:xfrm>
          <a:prstGeom prst="roundRect">
            <a:avLst>
              <a:gd name="adj" fmla="val 9459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2871216"/>
            <a:ext cx="64008" cy="676656"/>
          </a:xfrm>
          <a:prstGeom prst="rect">
            <a:avLst/>
          </a:prstGeom>
          <a:solidFill>
            <a:srgbClr val="1C7293"/>
          </a:solidFill>
          <a:ln/>
        </p:spPr>
      </p:sp>
      <p:sp>
        <p:nvSpPr>
          <p:cNvPr id="19" name="Text 17"/>
          <p:cNvSpPr/>
          <p:nvPr/>
        </p:nvSpPr>
        <p:spPr>
          <a:xfrm>
            <a:off x="713232" y="2916936"/>
            <a:ext cx="2743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Table de rotation (turnover)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3611880" y="2916936"/>
            <a:ext cx="48920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Probabilite de présence a la retraite ; ne pas minorer artificiellement l'engagement.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502920" y="3621024"/>
            <a:ext cx="8138160" cy="676656"/>
          </a:xfrm>
          <a:prstGeom prst="roundRect">
            <a:avLst>
              <a:gd name="adj" fmla="val 9459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502920" y="3621024"/>
            <a:ext cx="64008" cy="676656"/>
          </a:xfrm>
          <a:prstGeom prst="rect">
            <a:avLst/>
          </a:prstGeom>
          <a:solidFill>
            <a:srgbClr val="1C7293"/>
          </a:solidFill>
          <a:ln/>
        </p:spPr>
      </p:sp>
      <p:sp>
        <p:nvSpPr>
          <p:cNvPr id="23" name="Text 21"/>
          <p:cNvSpPr/>
          <p:nvPr/>
        </p:nvSpPr>
        <p:spPr>
          <a:xfrm>
            <a:off x="713232" y="3666744"/>
            <a:ext cx="27432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Âge de départ &amp; droits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3611880" y="3666744"/>
            <a:ext cx="48920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Conformes a la convention collective et au barème légal d'indemnité.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502920" y="4114800"/>
            <a:ext cx="8138160" cy="429768"/>
          </a:xfrm>
          <a:prstGeom prst="roundRect">
            <a:avLst>
              <a:gd name="adj" fmla="val 14894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640080" y="4114800"/>
            <a:ext cx="786384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620  </a:t>
            </a:r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recours possible a un actuaire : le commissaire reste responsable de l'appréciation des hypothèses.</a:t>
            </a:r>
            <a:endParaRPr lang="en-US" sz="11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FOURNISSEURS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test des décaissements postérieurs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5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78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72768"/>
            <a:ext cx="548640" cy="548640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search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" y="1709928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173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Tester l'exhaustivité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49808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Examiner les paiements effectues APRES la clôture.</a:t>
            </a:r>
            <a:endParaRPr lang="en-US" sz="10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Rechercher la dette correspondante à la clôture.</a:t>
            </a:r>
            <a:endParaRPr lang="en-US" sz="10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050" b="1" dirty="0">
                <a:solidFill>
                  <a:srgbClr val="E4C7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Toute facture payée en N+1 et non provisionnée = FNP omise.</a:t>
            </a:r>
            <a:endParaRPr lang="en-US" sz="10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050" dirty="0">
                <a:solidFill>
                  <a:srgbClr val="DBE6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Croiser avec les réceptions non facturées (compte 408).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617720" y="1325880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64608" y="1572768"/>
            <a:ext cx="548640" cy="54864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warn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68" y="1709928"/>
            <a:ext cx="274320" cy="2743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5321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Vigilance fraude (NAA 240)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864608" y="2286000"/>
            <a:ext cx="3566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 fictifs ou doublons de règlement.</a:t>
            </a:r>
            <a:endParaRPr lang="en-US" sz="10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Avoirs non comptabilisés pour gonfler la dette.</a:t>
            </a:r>
            <a:endParaRPr lang="en-US" sz="10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Paiements en espèces : contrôle LBC-FT.</a:t>
            </a:r>
            <a:endParaRPr lang="en-US" sz="10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Erreur classique : auditer le fournisseur comme un actif (focus surévaluation au lieu d'exhaustivité).</a:t>
            </a:r>
            <a:endParaRPr lang="en-US" sz="105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ATELIER TVA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Réconcilier la TVA : la démarche chiffrée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640080" y="1371600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13716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243584" y="1325880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TVA théorique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 taxable 120 M x 19 % = 22,8 M DA (le CA exonéré de 10 M est exclu)</a:t>
            </a:r>
            <a:endParaRPr lang="en-US" sz="1350" dirty="0"/>
          </a:p>
        </p:txBody>
      </p:sp>
      <p:pic>
        <p:nvPicPr>
          <p:cNvPr id="12" name="Image 0" descr="assets/arrowdown_gol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84" y="1883664"/>
            <a:ext cx="146304" cy="14630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40080" y="2121408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21214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43584" y="2075688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Comparer au déclaré (G50)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collectée déclarée : 21,2 M DA  -&gt;  écart brut de 1,6 M DA</a:t>
            </a:r>
            <a:endParaRPr lang="en-US" sz="1350" dirty="0"/>
          </a:p>
        </p:txBody>
      </p:sp>
      <p:pic>
        <p:nvPicPr>
          <p:cNvPr id="16" name="Image 1" descr="assets/arrowdown_gol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633472"/>
            <a:ext cx="146304" cy="146304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40080" y="2871216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18" name="Text 14"/>
          <p:cNvSpPr/>
          <p:nvPr/>
        </p:nvSpPr>
        <p:spPr>
          <a:xfrm>
            <a:off x="640080" y="287121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15"/>
          <p:cNvSpPr/>
          <p:nvPr/>
        </p:nvSpPr>
        <p:spPr>
          <a:xfrm>
            <a:off x="1243584" y="2825496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Neutraliser le timing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créances clients TTC 9,9 M -&gt; TVA en attente = 9,9 x 19/119 ~ 1 580 700 DA (compte 4458)</a:t>
            </a:r>
            <a:endParaRPr lang="en-US" sz="1350" dirty="0"/>
          </a:p>
        </p:txBody>
      </p:sp>
      <p:pic>
        <p:nvPicPr>
          <p:cNvPr id="20" name="Image 2" descr="assets/arrowdown_gol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" y="3383280"/>
            <a:ext cx="146304" cy="146304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40080" y="3621024"/>
            <a:ext cx="457200" cy="457200"/>
          </a:xfrm>
          <a:prstGeom prst="ellipse">
            <a:avLst/>
          </a:prstGeom>
          <a:solidFill>
            <a:srgbClr val="1C7293"/>
          </a:solidFill>
          <a:ln/>
        </p:spPr>
      </p:sp>
      <p:sp>
        <p:nvSpPr>
          <p:cNvPr id="22" name="Text 17"/>
          <p:cNvSpPr/>
          <p:nvPr/>
        </p:nvSpPr>
        <p:spPr>
          <a:xfrm>
            <a:off x="640080" y="362102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18"/>
          <p:cNvSpPr/>
          <p:nvPr/>
        </p:nvSpPr>
        <p:spPr>
          <a:xfrm>
            <a:off x="1243584" y="3575304"/>
            <a:ext cx="72603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Analyser le résiduel
</a:t>
            </a:r>
            <a:endParaRPr lang="en-US" sz="135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 résiduel ~ 19 300 DA : signal faible à investiguer, non à négliger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80760" y="0"/>
            <a:ext cx="3063240" cy="5143500"/>
          </a:xfrm>
          <a:prstGeom prst="rect">
            <a:avLst/>
          </a:prstGeom>
          <a:solidFill>
            <a:srgbClr val="16395E"/>
          </a:solidFill>
          <a:ln/>
        </p:spPr>
      </p:sp>
      <p:sp>
        <p:nvSpPr>
          <p:cNvPr id="3" name="Shape 1"/>
          <p:cNvSpPr/>
          <p:nvPr/>
        </p:nvSpPr>
        <p:spPr>
          <a:xfrm>
            <a:off x="6080760" y="0"/>
            <a:ext cx="54864" cy="5143500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Text 2"/>
          <p:cNvSpPr/>
          <p:nvPr/>
        </p:nvSpPr>
        <p:spPr>
          <a:xfrm>
            <a:off x="6126480" y="182880"/>
            <a:ext cx="292608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000" b="1" dirty="0">
                <a:solidFill>
                  <a:srgbClr val="1E4E7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9000" dirty="0"/>
          </a:p>
        </p:txBody>
      </p:sp>
      <p:sp>
        <p:nvSpPr>
          <p:cNvPr id="5" name="Shape 3"/>
          <p:cNvSpPr/>
          <p:nvPr/>
        </p:nvSpPr>
        <p:spPr>
          <a:xfrm>
            <a:off x="777240" y="1170432"/>
            <a:ext cx="868680" cy="8686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01600" dist="38100" dir="8100000">
              <a:srgbClr val="1B2A3A">
                <a:alpha val="25000"/>
              </a:srgbClr>
            </a:outerShdw>
          </a:effectLst>
        </p:spPr>
      </p:sp>
      <p:pic>
        <p:nvPicPr>
          <p:cNvPr id="6" name="Image 0" descr="assets/scale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784" y="1404976"/>
            <a:ext cx="399593" cy="3995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2212848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3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08H45 · OUTIL 48 · 0H45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49808" y="2505456"/>
            <a:ext cx="5257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 des capitaux propres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777240" y="3931920"/>
            <a:ext cx="5074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 10 SCF — réalité, exhaustivité et regularite juridique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TVA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fait générateur change tout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3977640" cy="2286000"/>
          </a:xfrm>
          <a:prstGeom prst="roundRect">
            <a:avLst>
              <a:gd name="adj" fmla="val 28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3977640" cy="64008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1" name="Shape 9"/>
          <p:cNvSpPr/>
          <p:nvPr/>
        </p:nvSpPr>
        <p:spPr>
          <a:xfrm>
            <a:off x="685800" y="1627632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receipt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88" y="1760220"/>
            <a:ext cx="265176" cy="265176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289304" y="1627632"/>
            <a:ext cx="3063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Livraisons de biens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685800" y="2331720"/>
            <a:ext cx="3611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Exigibilité = livraison du bien</a:t>
            </a:r>
            <a:endParaRPr lang="en-US" sz="11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Indépendante de l'encaissement</a:t>
            </a:r>
            <a:endParaRPr lang="en-US" sz="11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FAE generent de la TVA a régulariser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4663440" y="1371600"/>
            <a:ext cx="3977640" cy="2286000"/>
          </a:xfrm>
          <a:prstGeom prst="roundRect">
            <a:avLst>
              <a:gd name="adj" fmla="val 28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4663440" y="1371600"/>
            <a:ext cx="3977640" cy="64008"/>
          </a:xfrm>
          <a:prstGeom prst="rect">
            <a:avLst/>
          </a:prstGeom>
          <a:solidFill>
            <a:srgbClr val="1C7293"/>
          </a:solidFill>
          <a:ln/>
        </p:spPr>
      </p:sp>
      <p:sp>
        <p:nvSpPr>
          <p:cNvPr id="17" name="Shape 14"/>
          <p:cNvSpPr/>
          <p:nvPr/>
        </p:nvSpPr>
        <p:spPr>
          <a:xfrm>
            <a:off x="4846320" y="1627632"/>
            <a:ext cx="530352" cy="530352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8" name="Image 1" descr="assets/handshak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08" y="1760220"/>
            <a:ext cx="265176" cy="265176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5449824" y="1627632"/>
            <a:ext cx="3063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Prestations de services</a:t>
            </a:r>
            <a:endParaRPr lang="en-US" sz="1350" dirty="0"/>
          </a:p>
        </p:txBody>
      </p:sp>
      <p:sp>
        <p:nvSpPr>
          <p:cNvPr id="20" name="Text 16"/>
          <p:cNvSpPr/>
          <p:nvPr/>
        </p:nvSpPr>
        <p:spPr>
          <a:xfrm>
            <a:off x="4846320" y="2331720"/>
            <a:ext cx="3611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Exigibilité = encaissement du prix</a:t>
            </a:r>
            <a:endParaRPr lang="en-US" sz="11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sur créances non encore exigible</a:t>
            </a:r>
            <a:endParaRPr lang="en-US" sz="11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Logee au compte 4458 (TVA a régulariser)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502920" y="3840480"/>
            <a:ext cx="8138160" cy="704088"/>
          </a:xfrm>
          <a:prstGeom prst="roundRect">
            <a:avLst>
              <a:gd name="adj" fmla="val 9091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640080" y="3840480"/>
            <a:ext cx="7863840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Reflexe d'audit  </a:t>
            </a:r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rapprocher les G50 de la comptabilite et identifier les positions FAE / FNP / 4458 mal traitées.</a:t>
            </a:r>
            <a:endParaRPr lang="en-US" sz="12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DETTES FINANCIÈRES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test de cohérence des intérêts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4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81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72768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calc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" y="1709928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173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attente analytique simple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49808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 d'intérêts attendue ~ encours moyen x taux contractuel.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Comparer au solde du compte 661.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Ecart significatif -&gt; dette omise, taux erroné ou intérêts non courus.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617720" y="1325880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4892040" y="151790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Illustration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4892040" y="1965960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Md DA  x  7 %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5852160" y="2542032"/>
            <a:ext cx="1463040" cy="1828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8" name="Text 15"/>
          <p:cNvSpPr/>
          <p:nvPr/>
        </p:nvSpPr>
        <p:spPr>
          <a:xfrm>
            <a:off x="4892040" y="2651760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4C77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= 70 M DA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4892040" y="3246120"/>
            <a:ext cx="3520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d'intérêts attendus sur l'exercice. Tout écart notable avec le compte 661 déclenche une investigation.</a:t>
            </a:r>
            <a:endParaRPr lang="en-US" sz="105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FISCAL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impôts, trois logiques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85800" y="160934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percent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" y="1737360"/>
            <a:ext cx="256032" cy="25603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80160" y="160934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IBS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85800" y="228600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Impôt sur le bénéfice des sociétés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selon l'activité : 19 % / 23 % / 26 %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Assis sur le résultat fiscal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 444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282696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465576" y="160934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receipt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92" y="1737360"/>
            <a:ext cx="256032" cy="256032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059936" y="160934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TAP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3465576" y="228600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Taxe sur l'activité professionnelle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Assise sur le chiffre d'affaires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Reductions sectorielles possibles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l'assiette retenue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6062472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245352" y="160934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users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8" y="1737360"/>
            <a:ext cx="256032" cy="25603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839712" y="160934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IRG</a:t>
            </a:r>
            <a:endParaRPr lang="en-US" sz="1500" dirty="0"/>
          </a:p>
        </p:txBody>
      </p:sp>
      <p:sp>
        <p:nvSpPr>
          <p:cNvPr id="23" name="Text 18"/>
          <p:cNvSpPr/>
          <p:nvPr/>
        </p:nvSpPr>
        <p:spPr>
          <a:xfrm>
            <a:off x="6245352" y="228600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Retenue sur salaires (source)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Barème progressif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Reversement mensuel (G50)</a:t>
            </a:r>
            <a:endParaRPr lang="en-US" sz="10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Concordance paie / déclarations</a:t>
            </a:r>
            <a:endParaRPr lang="en-US" sz="10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SOCIAL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Cotisations sociales : un signal de continuité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83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3977640" cy="3200400"/>
          </a:xfrm>
          <a:prstGeom prst="roundRect">
            <a:avLst>
              <a:gd name="adj" fmla="val 2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49808" y="1572768"/>
            <a:ext cx="548640" cy="54864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users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" y="1709928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173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qu'il faut contrôler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749808" y="2286000"/>
            <a:ext cx="35204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CNAS (salariés) et CASNOS (non-salariés).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Concordance masse salariale / assiette cotisable.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 — déclaration annuelle des salaires.</a:t>
            </a:r>
            <a:endParaRPr lang="en-US" sz="110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Pénalités et majorations de retard a provisionner.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617720" y="1325880"/>
            <a:ext cx="4023360" cy="3200400"/>
          </a:xfrm>
          <a:prstGeom prst="roundRect">
            <a:avLst>
              <a:gd name="adj" fmla="val 2000"/>
            </a:avLst>
          </a:prstGeom>
          <a:solidFill>
            <a:srgbClr val="F7E9E9"/>
          </a:solidFill>
          <a:ln w="9525">
            <a:solidFill>
              <a:srgbClr val="B3282D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864608" y="1572768"/>
            <a:ext cx="548640" cy="548640"/>
          </a:xfrm>
          <a:prstGeom prst="ellipse">
            <a:avLst/>
          </a:prstGeom>
          <a:solidFill>
            <a:srgbClr val="FFFFF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warn_r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68" y="1709928"/>
            <a:ext cx="274320" cy="2743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532120" y="1572768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32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Quand le retard parle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864608" y="2286000"/>
            <a:ext cx="3566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retard de cotisations (ex. 4 mois) est un indice de tension de trésorerie.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b="1" dirty="0">
                <a:solidFill>
                  <a:srgbClr val="B32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relier directement a l'appréciation de la continuité (NAA 570).</a:t>
            </a:r>
            <a:endParaRPr lang="en-US" sz="11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 de redressement et de pénalités non provisionnées.</a:t>
            </a:r>
            <a:endParaRPr lang="en-US" sz="11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NAA 505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confirmation externe, par nature de tiers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TRANSVERSAL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76656" y="1490472"/>
            <a:ext cx="475488" cy="47548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bank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528" y="1609344"/>
            <a:ext cx="237744" cy="23774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80160" y="1417320"/>
            <a:ext cx="2286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Banques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3657600" y="1417320"/>
            <a:ext cx="48463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Soldes, lignes de credit, covenants, engagements hors-bilan, garanties.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502920" y="2176272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676656" y="2295144"/>
            <a:ext cx="475488" cy="47548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6" name="Image 1" descr="assets/handshak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2414016"/>
            <a:ext cx="237744" cy="237744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1280160" y="2221992"/>
            <a:ext cx="2286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Fournisseurs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3657600" y="2221992"/>
            <a:ext cx="48463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Confirmation ouverte (sans solde indiqué) pour tester l'exhaustivité.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502920" y="2980944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76656" y="3099816"/>
            <a:ext cx="475488" cy="47548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1" name="Image 2" descr="assets/gavel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" y="3218688"/>
            <a:ext cx="237744" cy="237744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280160" y="3026664"/>
            <a:ext cx="2286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Avocats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3657600" y="3026664"/>
            <a:ext cx="48463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Litiges en cours, évaluation du risque, base des provisions (NAA 505).</a:t>
            </a:r>
            <a:endParaRPr lang="en-US" sz="1050" dirty="0"/>
          </a:p>
        </p:txBody>
      </p:sp>
      <p:sp>
        <p:nvSpPr>
          <p:cNvPr id="24" name="Shape 19"/>
          <p:cNvSpPr/>
          <p:nvPr/>
        </p:nvSpPr>
        <p:spPr>
          <a:xfrm>
            <a:off x="502920" y="3785616"/>
            <a:ext cx="8138160" cy="713232"/>
          </a:xfrm>
          <a:prstGeom prst="roundRect">
            <a:avLst>
              <a:gd name="adj" fmla="val 8974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676656" y="3904488"/>
            <a:ext cx="475488" cy="475488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6" name="Image 3" descr="assets/users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8" y="4023360"/>
            <a:ext cx="237744" cy="23774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280160" y="3831336"/>
            <a:ext cx="22860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Administrations</a:t>
            </a:r>
            <a:endParaRPr lang="en-US" sz="1250" dirty="0"/>
          </a:p>
        </p:txBody>
      </p:sp>
      <p:sp>
        <p:nvSpPr>
          <p:cNvPr id="28" name="Text 22"/>
          <p:cNvSpPr/>
          <p:nvPr/>
        </p:nvSpPr>
        <p:spPr>
          <a:xfrm>
            <a:off x="3657600" y="3831336"/>
            <a:ext cx="48463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Situations fiscales et sociales, contentieux, échéanciers de paiement.</a:t>
            </a:r>
            <a:endParaRPr lang="en-US" sz="105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 · CONTINUITÉ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Auditer un budget de trésorerie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8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8138160" cy="1005840"/>
          </a:xfrm>
          <a:prstGeom prst="roundRect">
            <a:avLst>
              <a:gd name="adj" fmla="val 6364"/>
            </a:avLst>
          </a:prstGeom>
          <a:solidFill>
            <a:srgbClr val="F7EFD8"/>
          </a:solidFill>
          <a:ln w="9525">
            <a:solidFill>
              <a:srgbClr val="E4C77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77240" y="1517904"/>
            <a:ext cx="640080" cy="640080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1" name="Image 0" descr="assets/water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60" y="1677924"/>
            <a:ext cx="320040" cy="32004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645920" y="1417320"/>
            <a:ext cx="6858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budget de trésorerie sur 12 mois est la piece maîtresse de l'appréciation de la continuité.
</a:t>
            </a:r>
            <a:endParaRPr lang="en-US" sz="1250" dirty="0"/>
          </a:p>
          <a:p>
            <a:pPr indent="0" marL="0">
              <a:buNone/>
            </a:pPr>
            <a:r>
              <a:rPr lang="en-US" sz="11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commissaire ne le subit pas : il challenge chaque hypothèse et teste la sensibilité du modele.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02920" y="2514600"/>
            <a:ext cx="3977640" cy="2011680"/>
          </a:xfrm>
          <a:prstGeom prst="roundRect">
            <a:avLst>
              <a:gd name="adj" fmla="val 3182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85800" y="2697480"/>
            <a:ext cx="493776" cy="493776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5" name="Image 1" descr="assets/search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44" y="2820924"/>
            <a:ext cx="246888" cy="24688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271016" y="2697480"/>
            <a:ext cx="3063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Challenger les entrées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685800" y="3264408"/>
            <a:ext cx="3611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Réalisme du CA prévisionnel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Délais d'encaissement clients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Financements obtenus (et non espéré)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4663440" y="2514600"/>
            <a:ext cx="3977640" cy="2011680"/>
          </a:xfrm>
          <a:prstGeom prst="roundRect">
            <a:avLst>
              <a:gd name="adj" fmla="val 3182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846320" y="2697480"/>
            <a:ext cx="493776" cy="493776"/>
          </a:xfrm>
          <a:prstGeom prst="ellipse">
            <a:avLst/>
          </a:prstGeom>
          <a:solidFill>
            <a:srgbClr val="16395E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0" name="Image 2" descr="assets/calc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4" y="2820924"/>
            <a:ext cx="246888" cy="24688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431536" y="2697480"/>
            <a:ext cx="30632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Tester les sorties &amp; la sensibilité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4846320" y="3264408"/>
            <a:ext cx="3611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Charges fixes incompressibles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Echeances de dette et d'impôts</a:t>
            </a:r>
            <a:endParaRPr lang="en-US" sz="105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Scenario dégradé : que se passe-t-il si... ?</a:t>
            </a:r>
            <a:endParaRPr lang="en-US" sz="105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RÉCAPITULATIF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Cartographie des comptes de passif (SCF)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25880"/>
            <a:ext cx="8138160" cy="502920"/>
          </a:xfrm>
          <a:prstGeom prst="roundRect">
            <a:avLst>
              <a:gd name="adj" fmla="val 12727"/>
            </a:avLst>
          </a:prstGeom>
          <a:solidFill>
            <a:srgbClr val="E9EEF4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25880"/>
            <a:ext cx="868680" cy="50292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32588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508760" y="132588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Capitaux propres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617720" y="1325880"/>
            <a:ext cx="3886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Permanence, affectation, réserve legale, réévaluation</a:t>
            </a:r>
            <a:endParaRPr lang="en-US" sz="980" dirty="0"/>
          </a:p>
        </p:txBody>
      </p:sp>
      <p:sp>
        <p:nvSpPr>
          <p:cNvPr id="14" name="Shape 12"/>
          <p:cNvSpPr/>
          <p:nvPr/>
        </p:nvSpPr>
        <p:spPr>
          <a:xfrm>
            <a:off x="502920" y="1874520"/>
            <a:ext cx="8138160" cy="502920"/>
          </a:xfrm>
          <a:prstGeom prst="roundRect">
            <a:avLst>
              <a:gd name="adj" fmla="val 1272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02920" y="1874520"/>
            <a:ext cx="868680" cy="50292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187452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508760" y="187452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Provisions pour risques &amp; charges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617720" y="1874520"/>
            <a:ext cx="3886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IAS 37, IDR (153), back-testing, fraude</a:t>
            </a:r>
            <a:endParaRPr lang="en-US" sz="980" dirty="0"/>
          </a:p>
        </p:txBody>
      </p:sp>
      <p:sp>
        <p:nvSpPr>
          <p:cNvPr id="19" name="Shape 17"/>
          <p:cNvSpPr/>
          <p:nvPr/>
        </p:nvSpPr>
        <p:spPr>
          <a:xfrm>
            <a:off x="502920" y="2423160"/>
            <a:ext cx="8138160" cy="502920"/>
          </a:xfrm>
          <a:prstGeom prst="roundRect">
            <a:avLst>
              <a:gd name="adj" fmla="val 12727"/>
            </a:avLst>
          </a:prstGeom>
          <a:solidFill>
            <a:srgbClr val="E9EEF4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02920" y="2423160"/>
            <a:ext cx="868680" cy="50292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242316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508760" y="242316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Emprunts &amp; dettes financières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617720" y="2423160"/>
            <a:ext cx="3886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Circularisation, intérêts, covenants, découverts (519)</a:t>
            </a:r>
            <a:endParaRPr lang="en-US" sz="980" dirty="0"/>
          </a:p>
        </p:txBody>
      </p:sp>
      <p:sp>
        <p:nvSpPr>
          <p:cNvPr id="24" name="Shape 22"/>
          <p:cNvSpPr/>
          <p:nvPr/>
        </p:nvSpPr>
        <p:spPr>
          <a:xfrm>
            <a:off x="502920" y="2971800"/>
            <a:ext cx="8138160" cy="502920"/>
          </a:xfrm>
          <a:prstGeom prst="roundRect">
            <a:avLst>
              <a:gd name="adj" fmla="val 1272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02920" y="2971800"/>
            <a:ext cx="868680" cy="50292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6" name="Text 24"/>
          <p:cNvSpPr/>
          <p:nvPr/>
        </p:nvSpPr>
        <p:spPr>
          <a:xfrm>
            <a:off x="502920" y="297180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1508760" y="297180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Fournisseurs &amp; comptes rattachés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617720" y="2971800"/>
            <a:ext cx="3886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Exhaustivité, cut-off, FNP (408), avoirs (409)</a:t>
            </a:r>
            <a:endParaRPr lang="en-US" sz="980" dirty="0"/>
          </a:p>
        </p:txBody>
      </p:sp>
      <p:sp>
        <p:nvSpPr>
          <p:cNvPr id="29" name="Shape 27"/>
          <p:cNvSpPr/>
          <p:nvPr/>
        </p:nvSpPr>
        <p:spPr>
          <a:xfrm>
            <a:off x="502920" y="3520440"/>
            <a:ext cx="8138160" cy="502920"/>
          </a:xfrm>
          <a:prstGeom prst="roundRect">
            <a:avLst>
              <a:gd name="adj" fmla="val 12727"/>
            </a:avLst>
          </a:prstGeom>
          <a:solidFill>
            <a:srgbClr val="E9EEF4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502920" y="3520440"/>
            <a:ext cx="868680" cy="50292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31" name="Text 29"/>
          <p:cNvSpPr/>
          <p:nvPr/>
        </p:nvSpPr>
        <p:spPr>
          <a:xfrm>
            <a:off x="502920" y="352044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42-44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1508760" y="352044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Dettes fiscales &amp; sociales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4617720" y="3520440"/>
            <a:ext cx="3886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IBS, TAP, IRG, TVA, CNAS / CASNOS</a:t>
            </a:r>
            <a:endParaRPr lang="en-US" sz="980" dirty="0"/>
          </a:p>
        </p:txBody>
      </p:sp>
      <p:sp>
        <p:nvSpPr>
          <p:cNvPr id="34" name="Shape 32"/>
          <p:cNvSpPr/>
          <p:nvPr/>
        </p:nvSpPr>
        <p:spPr>
          <a:xfrm>
            <a:off x="502920" y="4069080"/>
            <a:ext cx="8138160" cy="502920"/>
          </a:xfrm>
          <a:prstGeom prst="roundRect">
            <a:avLst>
              <a:gd name="adj" fmla="val 1272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502920" y="4069080"/>
            <a:ext cx="868680" cy="50292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36" name="Text 34"/>
          <p:cNvSpPr/>
          <p:nvPr/>
        </p:nvSpPr>
        <p:spPr>
          <a:xfrm>
            <a:off x="502920" y="4069080"/>
            <a:ext cx="868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445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1508760" y="4069080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État — TVA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4617720" y="4069080"/>
            <a:ext cx="3886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Exigibilité, G50, FAE / FNP, compte 4458</a:t>
            </a:r>
            <a:endParaRPr lang="en-US" sz="98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VIGILANCE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sept erreurs a ne plus commettre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298448"/>
            <a:ext cx="8138160" cy="420624"/>
          </a:xfrm>
          <a:prstGeom prst="roundRect">
            <a:avLst>
              <a:gd name="adj" fmla="val 15217"/>
            </a:avLst>
          </a:prstGeom>
          <a:solidFill>
            <a:srgbClr val="F7E9E9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8368" y="1371600"/>
            <a:ext cx="274320" cy="27432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11" name="Image 0" descr="assets/clos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32" y="1426464"/>
            <a:ext cx="164592" cy="164592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097280" y="129844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Auditer le passif comme l'actif (chercher la surévaluation au lieu de l'exhaustivité).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502920" y="1755648"/>
            <a:ext cx="8138160" cy="420624"/>
          </a:xfrm>
          <a:prstGeom prst="roundRect">
            <a:avLst>
              <a:gd name="adj" fmla="val 1521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58368" y="1828800"/>
            <a:ext cx="274320" cy="27432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15" name="Image 1" descr="assets/close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1883664"/>
            <a:ext cx="164592" cy="16459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097280" y="175564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Accepter une revue analytique sans attente préalable chiffrée.</a:t>
            </a:r>
            <a:endParaRPr lang="en-US" sz="1050" dirty="0"/>
          </a:p>
        </p:txBody>
      </p:sp>
      <p:sp>
        <p:nvSpPr>
          <p:cNvPr id="17" name="Shape 13"/>
          <p:cNvSpPr/>
          <p:nvPr/>
        </p:nvSpPr>
        <p:spPr>
          <a:xfrm>
            <a:off x="502920" y="2212848"/>
            <a:ext cx="8138160" cy="420624"/>
          </a:xfrm>
          <a:prstGeom prst="roundRect">
            <a:avLst>
              <a:gd name="adj" fmla="val 15217"/>
            </a:avLst>
          </a:prstGeom>
          <a:solidFill>
            <a:srgbClr val="F7E9E9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658368" y="2286000"/>
            <a:ext cx="274320" cy="27432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19" name="Image 2" descr="assets/close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2340864"/>
            <a:ext cx="164592" cy="16459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097280" y="221284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Prendre les explications de la direction pour des elements probants.</a:t>
            </a:r>
            <a:endParaRPr lang="en-US" sz="1050" dirty="0"/>
          </a:p>
        </p:txBody>
      </p:sp>
      <p:sp>
        <p:nvSpPr>
          <p:cNvPr id="21" name="Shape 16"/>
          <p:cNvSpPr/>
          <p:nvPr/>
        </p:nvSpPr>
        <p:spPr>
          <a:xfrm>
            <a:off x="502920" y="2670048"/>
            <a:ext cx="8138160" cy="420624"/>
          </a:xfrm>
          <a:prstGeom prst="roundRect">
            <a:avLst>
              <a:gd name="adj" fmla="val 1521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58368" y="2743200"/>
            <a:ext cx="274320" cy="27432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23" name="Image 3" descr="assets/close_navy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" y="2798064"/>
            <a:ext cx="164592" cy="16459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267004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Sous-estimer un passif éventuel mal qualifie en IAS 37.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502920" y="3127248"/>
            <a:ext cx="8138160" cy="420624"/>
          </a:xfrm>
          <a:prstGeom prst="roundRect">
            <a:avLst>
              <a:gd name="adj" fmla="val 15217"/>
            </a:avLst>
          </a:prstGeom>
          <a:solidFill>
            <a:srgbClr val="F7E9E9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58368" y="3200400"/>
            <a:ext cx="274320" cy="27432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27" name="Image 4" descr="assets/close_navy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" y="3255264"/>
            <a:ext cx="164592" cy="16459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097280" y="312724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Ignorer les décaissements postérieurs et les FNP omises.</a:t>
            </a:r>
            <a:endParaRPr lang="en-US" sz="1050" dirty="0"/>
          </a:p>
        </p:txBody>
      </p:sp>
      <p:sp>
        <p:nvSpPr>
          <p:cNvPr id="29" name="Shape 22"/>
          <p:cNvSpPr/>
          <p:nvPr/>
        </p:nvSpPr>
        <p:spPr>
          <a:xfrm>
            <a:off x="502920" y="3584448"/>
            <a:ext cx="8138160" cy="420624"/>
          </a:xfrm>
          <a:prstGeom prst="roundRect">
            <a:avLst>
              <a:gd name="adj" fmla="val 15217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658368" y="3657600"/>
            <a:ext cx="274320" cy="27432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31" name="Image 5" descr="assets/close_navy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32" y="3712464"/>
            <a:ext cx="164592" cy="164592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1097280" y="358444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Négliger un bénéfice non transformé en trésorerie.</a:t>
            </a:r>
            <a:endParaRPr lang="en-US" sz="1050" dirty="0"/>
          </a:p>
        </p:txBody>
      </p:sp>
      <p:sp>
        <p:nvSpPr>
          <p:cNvPr id="33" name="Shape 25"/>
          <p:cNvSpPr/>
          <p:nvPr/>
        </p:nvSpPr>
        <p:spPr>
          <a:xfrm>
            <a:off x="502920" y="4041648"/>
            <a:ext cx="8138160" cy="420624"/>
          </a:xfrm>
          <a:prstGeom prst="roundRect">
            <a:avLst>
              <a:gd name="adj" fmla="val 15217"/>
            </a:avLst>
          </a:prstGeom>
          <a:solidFill>
            <a:srgbClr val="F7E9E9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4" name="Shape 26"/>
          <p:cNvSpPr/>
          <p:nvPr/>
        </p:nvSpPr>
        <p:spPr>
          <a:xfrm>
            <a:off x="658368" y="4114800"/>
            <a:ext cx="274320" cy="274320"/>
          </a:xfrm>
          <a:prstGeom prst="ellipse">
            <a:avLst/>
          </a:prstGeom>
          <a:solidFill>
            <a:srgbClr val="B3282D"/>
          </a:solidFill>
          <a:ln/>
        </p:spPr>
      </p:sp>
      <p:pic>
        <p:nvPicPr>
          <p:cNvPr id="35" name="Image 6" descr="assets/close_navy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32" y="4169664"/>
            <a:ext cx="164592" cy="164592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1097280" y="404164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Omettre ou retarder la procédure d'alerte legale.</a:t>
            </a:r>
            <a:endParaRPr lang="en-US" sz="105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BOITE A OUTILS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checklist du commissaire — Jour 6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88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1" name="Shape 9"/>
          <p:cNvSpPr/>
          <p:nvPr/>
        </p:nvSpPr>
        <p:spPr>
          <a:xfrm>
            <a:off x="685800" y="160934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2" name="Image 0" descr="assets/cliplist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" y="1737360"/>
            <a:ext cx="256032" cy="256032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271016" y="160934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Avant la clôture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85800" y="233172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analytique préliminaire (NAA 315)</a:t>
            </a:r>
            <a:endParaRPr lang="en-US" sz="10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les zones de risque sur le passif</a:t>
            </a:r>
            <a:endParaRPr lang="en-US" sz="10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Lancer les circularisations (banques, avocats)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282696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3282696" y="137160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7" name="Shape 14"/>
          <p:cNvSpPr/>
          <p:nvPr/>
        </p:nvSpPr>
        <p:spPr>
          <a:xfrm>
            <a:off x="3465576" y="160934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18" name="Image 1" descr="assets/clipcheck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592" y="1737360"/>
            <a:ext cx="256032" cy="256032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4050792" y="160934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Pendant les travaux</a:t>
            </a:r>
            <a:endParaRPr lang="en-US" sz="1200" dirty="0"/>
          </a:p>
        </p:txBody>
      </p:sp>
      <p:sp>
        <p:nvSpPr>
          <p:cNvPr id="20" name="Text 16"/>
          <p:cNvSpPr/>
          <p:nvPr/>
        </p:nvSpPr>
        <p:spPr>
          <a:xfrm>
            <a:off x="3465576" y="233172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Tester l'exhaustivité des dettes (cut-off, FNP)</a:t>
            </a:r>
            <a:endParaRPr lang="en-US" sz="10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Challenger provisions, IDR, hypothèses</a:t>
            </a:r>
            <a:endParaRPr lang="en-US" sz="10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covenants et reclassements</a:t>
            </a:r>
            <a:endParaRPr lang="en-US" sz="1000" dirty="0"/>
          </a:p>
        </p:txBody>
      </p:sp>
      <p:sp>
        <p:nvSpPr>
          <p:cNvPr id="21" name="Shape 17"/>
          <p:cNvSpPr/>
          <p:nvPr/>
        </p:nvSpPr>
        <p:spPr>
          <a:xfrm>
            <a:off x="6062472" y="1371600"/>
            <a:ext cx="2615184" cy="3108960"/>
          </a:xfrm>
          <a:prstGeom prst="roundRect">
            <a:avLst>
              <a:gd name="adj" fmla="val 2448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6062472" y="1371600"/>
            <a:ext cx="2615184" cy="6400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3" name="Shape 19"/>
          <p:cNvSpPr/>
          <p:nvPr/>
        </p:nvSpPr>
        <p:spPr>
          <a:xfrm>
            <a:off x="6245352" y="1609344"/>
            <a:ext cx="512064" cy="512064"/>
          </a:xfrm>
          <a:prstGeom prst="ellipse">
            <a:avLst/>
          </a:prstGeom>
          <a:solidFill>
            <a:srgbClr val="0E2A47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24" name="Image 2" descr="assets/filesign_navy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8" y="1737360"/>
            <a:ext cx="256032" cy="256032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6830568" y="1609344"/>
            <a:ext cx="1700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Avant le rapport</a:t>
            </a:r>
            <a:endParaRPr lang="en-US" sz="1200" dirty="0"/>
          </a:p>
        </p:txBody>
      </p:sp>
      <p:sp>
        <p:nvSpPr>
          <p:cNvPr id="26" name="Text 21"/>
          <p:cNvSpPr/>
          <p:nvPr/>
        </p:nvSpPr>
        <p:spPr>
          <a:xfrm>
            <a:off x="6245352" y="2331720"/>
            <a:ext cx="2249424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sur la continuité (budget 12 mois)</a:t>
            </a:r>
            <a:endParaRPr lang="en-US" sz="10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Déterminer l'incidence sur l'opinion</a:t>
            </a:r>
            <a:endParaRPr lang="en-US" sz="10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Engager / documenter l'alerte si requise</a:t>
            </a:r>
            <a:endParaRPr lang="en-US" sz="10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REPERES · GLOSSAIRE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vocabulaire essentiel du jour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REPERES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502920" y="1371600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1371600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1371600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TVCP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874520" y="1371600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Tableau de variation des capitaux propres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663440" y="1371600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663440" y="1371600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5" name="Text 13"/>
          <p:cNvSpPr/>
          <p:nvPr/>
        </p:nvSpPr>
        <p:spPr>
          <a:xfrm>
            <a:off x="4663440" y="1371600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IDR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035040" y="1371600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Indemnité de départ a la retraite (compte 153)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02920" y="2121408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02920" y="2121408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19" name="Text 17"/>
          <p:cNvSpPr/>
          <p:nvPr/>
        </p:nvSpPr>
        <p:spPr>
          <a:xfrm>
            <a:off x="502920" y="2121408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DBO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1874520" y="2121408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Defined Benefit Obligation — valeur de l'engagement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663440" y="2121408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663440" y="2121408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3" name="Text 21"/>
          <p:cNvSpPr/>
          <p:nvPr/>
        </p:nvSpPr>
        <p:spPr>
          <a:xfrm>
            <a:off x="4663440" y="2121408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FNP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6035040" y="2121408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Factures non parvenues (compte 408)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502920" y="2871216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502920" y="2871216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27" name="Text 25"/>
          <p:cNvSpPr/>
          <p:nvPr/>
        </p:nvSpPr>
        <p:spPr>
          <a:xfrm>
            <a:off x="502920" y="2871216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FAE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874520" y="2871216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Factures a etablir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663440" y="2871216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4663440" y="2871216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31" name="Text 29"/>
          <p:cNvSpPr/>
          <p:nvPr/>
        </p:nvSpPr>
        <p:spPr>
          <a:xfrm>
            <a:off x="4663440" y="2871216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CAF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6035040" y="2871216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Capacité d'autofinancement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502920" y="3621024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502920" y="3621024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35" name="Text 33"/>
          <p:cNvSpPr/>
          <p:nvPr/>
        </p:nvSpPr>
        <p:spPr>
          <a:xfrm>
            <a:off x="502920" y="3621024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Covenant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1874520" y="3621024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Clause financière d'un contrat de pret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4663440" y="3621024"/>
            <a:ext cx="3977640" cy="640080"/>
          </a:xfrm>
          <a:prstGeom prst="roundRect">
            <a:avLst>
              <a:gd name="adj" fmla="val 1000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4663440" y="3621024"/>
            <a:ext cx="1234440" cy="640080"/>
          </a:xfrm>
          <a:prstGeom prst="rect">
            <a:avLst/>
          </a:prstGeom>
          <a:solidFill>
            <a:srgbClr val="0E2A47"/>
          </a:solidFill>
          <a:ln/>
        </p:spPr>
      </p:sp>
      <p:sp>
        <p:nvSpPr>
          <p:cNvPr id="39" name="Text 37"/>
          <p:cNvSpPr/>
          <p:nvPr/>
        </p:nvSpPr>
        <p:spPr>
          <a:xfrm>
            <a:off x="4663440" y="3621024"/>
            <a:ext cx="1234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9A2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Waiver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6035040" y="3621024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Renonciation écrite du prêteur a une clause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420624"/>
            <a:ext cx="146304" cy="14630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Text 1"/>
          <p:cNvSpPr/>
          <p:nvPr/>
        </p:nvSpPr>
        <p:spPr>
          <a:xfrm>
            <a:off x="777240" y="365760"/>
            <a:ext cx="78638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 · PÉRIMÈTRE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749808" y="594360"/>
            <a:ext cx="79552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Architecture SCF du compte 10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4828032"/>
            <a:ext cx="8138160" cy="0"/>
          </a:xfrm>
          <a:prstGeom prst="line">
            <a:avLst/>
          </a:prstGeom>
          <a:noFill/>
          <a:ln w="9525">
            <a:solidFill>
              <a:srgbClr val="D7DEE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4846320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6 · Comptes de passif, procedures analytiques &amp; continuite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309360" y="4846320"/>
            <a:ext cx="1737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SEQ.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229600" y="484632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b="1" dirty="0">
                <a:solidFill>
                  <a:srgbClr val="0E2A4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02920" y="1243584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 : valider la réalité, l'exhaustivité et surtout la REGULARITE JURIDIQUE des variations de capitaux propres.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502920" y="1700784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02920" y="1700784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2" name="Text 10"/>
          <p:cNvSpPr/>
          <p:nvPr/>
        </p:nvSpPr>
        <p:spPr>
          <a:xfrm>
            <a:off x="667512" y="1773936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101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667512" y="2084832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emis (social)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2596896" y="1700784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596896" y="1700784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16" name="Text 14"/>
          <p:cNvSpPr/>
          <p:nvPr/>
        </p:nvSpPr>
        <p:spPr>
          <a:xfrm>
            <a:off x="2761488" y="1773936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103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2761488" y="2084832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Primes liees au capital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4690872" y="1700784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690872" y="1700784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0" name="Text 18"/>
          <p:cNvSpPr/>
          <p:nvPr/>
        </p:nvSpPr>
        <p:spPr>
          <a:xfrm>
            <a:off x="4855464" y="1773936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104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4855464" y="2084832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Ecarts d'évaluation / réévaluation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6784848" y="1700784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784848" y="1700784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4" name="Text 22"/>
          <p:cNvSpPr/>
          <p:nvPr/>
        </p:nvSpPr>
        <p:spPr>
          <a:xfrm>
            <a:off x="6949440" y="1773936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105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6949440" y="2084832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Ecart d'equivalence</a:t>
            </a:r>
            <a:endParaRPr lang="en-US" sz="950" dirty="0"/>
          </a:p>
        </p:txBody>
      </p:sp>
      <p:sp>
        <p:nvSpPr>
          <p:cNvPr id="26" name="Shape 24"/>
          <p:cNvSpPr/>
          <p:nvPr/>
        </p:nvSpPr>
        <p:spPr>
          <a:xfrm>
            <a:off x="502920" y="2606040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502920" y="2606040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28" name="Text 26"/>
          <p:cNvSpPr/>
          <p:nvPr/>
        </p:nvSpPr>
        <p:spPr>
          <a:xfrm>
            <a:off x="667512" y="2679192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106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667512" y="2990088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Reserves (legale, statutaire…)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2596896" y="2606040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2596896" y="2606040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2" name="Text 30"/>
          <p:cNvSpPr/>
          <p:nvPr/>
        </p:nvSpPr>
        <p:spPr>
          <a:xfrm>
            <a:off x="2761488" y="2679192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700" dirty="0"/>
          </a:p>
        </p:txBody>
      </p:sp>
      <p:sp>
        <p:nvSpPr>
          <p:cNvPr id="33" name="Text 31"/>
          <p:cNvSpPr/>
          <p:nvPr/>
        </p:nvSpPr>
        <p:spPr>
          <a:xfrm>
            <a:off x="2761488" y="2990088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 a nouveau</a:t>
            </a:r>
            <a:endParaRPr lang="en-US" sz="950" dirty="0"/>
          </a:p>
        </p:txBody>
      </p:sp>
      <p:sp>
        <p:nvSpPr>
          <p:cNvPr id="34" name="Shape 32"/>
          <p:cNvSpPr/>
          <p:nvPr/>
        </p:nvSpPr>
        <p:spPr>
          <a:xfrm>
            <a:off x="4690872" y="2606040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4690872" y="2606040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6" name="Text 34"/>
          <p:cNvSpPr/>
          <p:nvPr/>
        </p:nvSpPr>
        <p:spPr>
          <a:xfrm>
            <a:off x="4855464" y="2679192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700" dirty="0"/>
          </a:p>
        </p:txBody>
      </p:sp>
      <p:sp>
        <p:nvSpPr>
          <p:cNvPr id="37" name="Text 35"/>
          <p:cNvSpPr/>
          <p:nvPr/>
        </p:nvSpPr>
        <p:spPr>
          <a:xfrm>
            <a:off x="4855464" y="2990088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de l'exercice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6784848" y="2606040"/>
            <a:ext cx="1975104" cy="786384"/>
          </a:xfrm>
          <a:prstGeom prst="roundRect">
            <a:avLst>
              <a:gd name="adj" fmla="val 8140"/>
            </a:avLst>
          </a:prstGeom>
          <a:solidFill>
            <a:srgbClr val="F4F7FA"/>
          </a:solidFill>
          <a:ln w="9525">
            <a:solidFill>
              <a:srgbClr val="D7DEE6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6784848" y="2606040"/>
            <a:ext cx="64008" cy="786384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0" name="Text 38"/>
          <p:cNvSpPr/>
          <p:nvPr/>
        </p:nvSpPr>
        <p:spPr>
          <a:xfrm>
            <a:off x="6949440" y="2679192"/>
            <a:ext cx="17007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E2A4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700" dirty="0"/>
          </a:p>
        </p:txBody>
      </p:sp>
      <p:sp>
        <p:nvSpPr>
          <p:cNvPr id="41" name="Text 39"/>
          <p:cNvSpPr/>
          <p:nvPr/>
        </p:nvSpPr>
        <p:spPr>
          <a:xfrm>
            <a:off x="6949440" y="2990088"/>
            <a:ext cx="170078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5B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Produits &amp; charges differes</a:t>
            </a:r>
            <a:endParaRPr lang="en-US" sz="950" dirty="0"/>
          </a:p>
        </p:txBody>
      </p:sp>
      <p:sp>
        <p:nvSpPr>
          <p:cNvPr id="42" name="Shape 40"/>
          <p:cNvSpPr/>
          <p:nvPr/>
        </p:nvSpPr>
        <p:spPr>
          <a:xfrm>
            <a:off x="502920" y="3511296"/>
            <a:ext cx="8138160" cy="1078992"/>
          </a:xfrm>
          <a:prstGeom prst="roundRect">
            <a:avLst>
              <a:gd name="adj" fmla="val 5932"/>
            </a:avLst>
          </a:prstGeom>
          <a:solidFill>
            <a:srgbClr val="0E2A47"/>
          </a:solidFill>
          <a:ln w="9525">
            <a:solidFill>
              <a:srgbClr val="0E2A47"/>
            </a:solidFill>
            <a:prstDash val="solid"/>
          </a:ln>
          <a:effectLst>
            <a:outerShdw sx="100000" sy="100000" kx="0" ky="0" algn="bl" rotWithShape="0" blurRad="88900" dist="25400" dir="8100000">
              <a:srgbClr val="1B2A3A">
                <a:alpha val="10000"/>
              </a:srgbClr>
            </a:outerShdw>
          </a:effectLst>
        </p:spPr>
      </p:sp>
      <p:sp>
        <p:nvSpPr>
          <p:cNvPr id="43" name="Shape 41"/>
          <p:cNvSpPr/>
          <p:nvPr/>
        </p:nvSpPr>
        <p:spPr>
          <a:xfrm>
            <a:off x="731520" y="3730752"/>
            <a:ext cx="640080" cy="6400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63500" dist="25400" dir="8100000">
              <a:srgbClr val="1B2A3A">
                <a:alpha val="14000"/>
              </a:srgbClr>
            </a:outerShdw>
          </a:effectLst>
        </p:spPr>
      </p:sp>
      <p:pic>
        <p:nvPicPr>
          <p:cNvPr id="44" name="Image 0" descr="assets/exchange_nav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3890772"/>
            <a:ext cx="320040" cy="320040"/>
          </a:xfrm>
          <a:prstGeom prst="rect">
            <a:avLst/>
          </a:prstGeom>
        </p:spPr>
      </p:pic>
      <p:sp>
        <p:nvSpPr>
          <p:cNvPr id="45" name="Text 42"/>
          <p:cNvSpPr/>
          <p:nvPr/>
        </p:nvSpPr>
        <p:spPr>
          <a:xfrm>
            <a:off x="1536192" y="3657600"/>
            <a:ext cx="6949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TVCP — Tableau de Variation des Capitaux Propres
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 financier exige par le SCF : il relie l'ouverture, les mouvements (affectation, operations sur capital, dividendes, réévaluation) et la clôture.</a:t>
            </a:r>
            <a:endParaRPr lang="en-US" sz="13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033772"/>
            <a:ext cx="9144000" cy="109728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4" name="Shape 2"/>
          <p:cNvSpPr/>
          <p:nvPr/>
        </p:nvSpPr>
        <p:spPr>
          <a:xfrm>
            <a:off x="4023360" y="960120"/>
            <a:ext cx="1097280" cy="1097280"/>
          </a:xfrm>
          <a:prstGeom prst="ellipse">
            <a:avLst/>
          </a:prstGeom>
          <a:solidFill>
            <a:srgbClr val="C9A23F"/>
          </a:solidFill>
          <a:ln/>
          <a:effectLst>
            <a:outerShdw sx="100000" sy="100000" kx="0" ky="0" algn="bl" rotWithShape="0" blurRad="127000" dist="38100" dir="8100000">
              <a:srgbClr val="1B2A3A">
                <a:alpha val="30000"/>
              </a:srgbClr>
            </a:outerShdw>
          </a:effectLst>
        </p:spPr>
      </p:sp>
      <p:pic>
        <p:nvPicPr>
          <p:cNvPr id="5" name="Image 0" descr="assets/gradcap_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9626" y="1256386"/>
            <a:ext cx="504749" cy="50474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57200" y="22860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 de la Journée 6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4297680" y="2999232"/>
            <a:ext cx="548640" cy="36576"/>
          </a:xfrm>
          <a:prstGeom prst="rect">
            <a:avLst/>
          </a:prstGeom>
          <a:solidFill>
            <a:srgbClr val="C9A23F"/>
          </a:solidFill>
          <a:ln/>
        </p:spPr>
      </p:sp>
      <p:sp>
        <p:nvSpPr>
          <p:cNvPr id="8" name="Text 5"/>
          <p:cNvSpPr/>
          <p:nvPr/>
        </p:nvSpPr>
        <p:spPr>
          <a:xfrm>
            <a:off x="914400" y="32004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i="1" dirty="0">
                <a:solidFill>
                  <a:srgbClr val="C7D4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Du bilan au compte de résultat : prendre de la hauteur pour conclure »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914400" y="370332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9FB4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des comptes de passif · Procédures analytiques (NAA 520) · Continuité d'exploitation (NAA 570)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914400" y="45262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100" kern="0" dirty="0">
                <a:solidFill>
                  <a:srgbClr val="C9A2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Algérie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90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Company>CNCC Algérie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J6 CAC Algérie</dc:title>
  <dc:subject>PptxGenJS Presentation</dc:subject>
  <dc:creator>Chambre Nationale des Commissaires aux Comptes - Algérie</dc:creator>
  <cp:lastModifiedBy>Chambre Nationale des Commissaires aux Comptes - Algérie</cp:lastModifiedBy>
  <cp:revision>1</cp:revision>
  <dcterms:created xsi:type="dcterms:W3CDTF">2026-05-28T21:30:24Z</dcterms:created>
  <dcterms:modified xsi:type="dcterms:W3CDTF">2026-05-28T21:30:24Z</dcterms:modified>
</cp:coreProperties>
</file>